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62" r:id="rId2"/>
    <p:sldMasterId id="2147483675" r:id="rId3"/>
  </p:sldMasterIdLst>
  <p:notesMasterIdLst>
    <p:notesMasterId r:id="rId19"/>
  </p:notesMasterIdLst>
  <p:handoutMasterIdLst>
    <p:handoutMasterId r:id="rId20"/>
  </p:handoutMasterIdLst>
  <p:sldIdLst>
    <p:sldId id="256" r:id="rId4"/>
    <p:sldId id="291" r:id="rId5"/>
    <p:sldId id="295" r:id="rId6"/>
    <p:sldId id="297" r:id="rId7"/>
    <p:sldId id="293" r:id="rId8"/>
    <p:sldId id="308" r:id="rId9"/>
    <p:sldId id="312" r:id="rId10"/>
    <p:sldId id="313" r:id="rId11"/>
    <p:sldId id="307" r:id="rId12"/>
    <p:sldId id="315" r:id="rId13"/>
    <p:sldId id="316" r:id="rId14"/>
    <p:sldId id="314" r:id="rId15"/>
    <p:sldId id="317" r:id="rId16"/>
    <p:sldId id="294" r:id="rId17"/>
    <p:sldId id="277" r:id="rId18"/>
  </p:sldIdLst>
  <p:sldSz cx="9144000" cy="5715000" type="screen16x10"/>
  <p:notesSz cx="9926638" cy="6797675"/>
  <p:embeddedFontLst>
    <p:embeddedFont>
      <p:font typeface="Verdana" panose="020B060403050404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6" userDrawn="1">
          <p15:clr>
            <a:srgbClr val="A4A3A4"/>
          </p15:clr>
        </p15:guide>
        <p15:guide id="2" pos="4581" userDrawn="1">
          <p15:clr>
            <a:srgbClr val="A4A3A4"/>
          </p15:clr>
        </p15:guide>
        <p15:guide id="3" pos="385" userDrawn="1">
          <p15:clr>
            <a:srgbClr val="A4A3A4"/>
          </p15:clr>
        </p15:guide>
        <p15:guide id="4" orient="horz" pos="32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lin Stuckmann" initials="MS" lastIdx="4" clrIdx="0">
    <p:extLst>
      <p:ext uri="{19B8F6BF-5375-455C-9EA6-DF929625EA0E}">
        <p15:presenceInfo xmlns:p15="http://schemas.microsoft.com/office/powerpoint/2012/main" userId="S-1-5-21-509409911-1548269835-2977968529-69619" providerId="AD"/>
      </p:ext>
    </p:extLst>
  </p:cmAuthor>
  <p:cmAuthor id="2" name="CFRITZ1" initials="CFRITZ1" lastIdx="20" clrIdx="1">
    <p:extLst>
      <p:ext uri="{19B8F6BF-5375-455C-9EA6-DF929625EA0E}">
        <p15:presenceInfo xmlns:p15="http://schemas.microsoft.com/office/powerpoint/2012/main" userId="CFRITZ1" providerId="None"/>
      </p:ext>
    </p:extLst>
  </p:cmAuthor>
  <p:cmAuthor id="3" name="Vicky Großkreuz" initials="VG" lastIdx="1" clrIdx="2">
    <p:extLst>
      <p:ext uri="{19B8F6BF-5375-455C-9EA6-DF929625EA0E}">
        <p15:presenceInfo xmlns:p15="http://schemas.microsoft.com/office/powerpoint/2012/main" userId="S-1-5-21-509409911-1548269835-2977968529-814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22A7"/>
    <a:srgbClr val="F0F0F0"/>
    <a:srgbClr val="F5F7FA"/>
    <a:srgbClr val="C50084"/>
    <a:srgbClr val="E959BC"/>
    <a:srgbClr val="A60066"/>
    <a:srgbClr val="E0C638"/>
    <a:srgbClr val="AA4B8D"/>
    <a:srgbClr val="905CCC"/>
    <a:srgbClr val="5B13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95" autoAdjust="0"/>
    <p:restoredTop sz="82330" autoAdjust="0"/>
  </p:normalViewPr>
  <p:slideViewPr>
    <p:cSldViewPr snapToGrid="0">
      <p:cViewPr varScale="1">
        <p:scale>
          <a:sx n="125" d="100"/>
          <a:sy n="125" d="100"/>
        </p:scale>
        <p:origin x="948" y="90"/>
      </p:cViewPr>
      <p:guideLst>
        <p:guide orient="horz" pos="2866"/>
        <p:guide pos="4581"/>
        <p:guide pos="385"/>
        <p:guide orient="horz" pos="325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4" d="100"/>
          <a:sy n="134" d="100"/>
        </p:scale>
        <p:origin x="154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4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2.fntdata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8.xml"/><Relationship Id="rId1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Verdana" panose="020B060403050404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A7E08E-4E5E-470D-84B3-2B1A5E4BCB35}" type="datetimeFigureOut">
              <a:rPr lang="de-DE" smtClean="0">
                <a:latin typeface="Verdana" panose="020B0604030504040204" pitchFamily="34" charset="0"/>
              </a:rPr>
              <a:t>29.10.2021</a:t>
            </a:fld>
            <a:endParaRPr lang="de-DE" dirty="0">
              <a:latin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44FA4-16A6-4201-834B-6B3DE2111334}" type="slidenum">
              <a:rPr lang="de-DE" smtClean="0">
                <a:latin typeface="Verdana" panose="020B0604030504040204" pitchFamily="34" charset="0"/>
              </a:rPr>
              <a:t>‹Nr.›</a:t>
            </a:fld>
            <a:endParaRPr lang="de-DE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575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7A6E1C8-1E02-4789-AAF3-FB7E831A2E8A}" type="datetimeFigureOut">
              <a:rPr lang="de-DE" smtClean="0"/>
              <a:pPr/>
              <a:t>29.10.2021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127375" y="849313"/>
            <a:ext cx="36718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ADCE826D-D1C8-4EEF-91F1-CB337BB6AE5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2803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27453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5132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16009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9945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985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047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9276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2043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3067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aseline="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576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333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3742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861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6514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E826D-D1C8-4EEF-91F1-CB337BB6AE5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9704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4688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30000" y="331201"/>
            <a:ext cx="6858000" cy="46128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400" b="0">
                <a:solidFill>
                  <a:srgbClr val="009B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Inhalt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30000" y="1332000"/>
            <a:ext cx="6858000" cy="30495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ts val="21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dirty="0"/>
              <a:t>Inhalt des Untertitelmasters durch Klicken</a:t>
            </a:r>
            <a:br>
              <a:rPr lang="de-DE" dirty="0"/>
            </a:br>
            <a:endParaRPr lang="de-DE" dirty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dirty="0"/>
              <a:t>Inhalt des Untertitelmasters durch Klicken</a:t>
            </a:r>
            <a:br>
              <a:rPr lang="de-DE" dirty="0"/>
            </a:br>
            <a:endParaRPr lang="de-DE" dirty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dirty="0"/>
              <a:t>Inhalt des Untertitelmasters durch Klicken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de-DE" dirty="0"/>
          </a:p>
          <a:p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0183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00" y="331200"/>
            <a:ext cx="7886700" cy="796560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400">
                <a:solidFill>
                  <a:srgbClr val="009BBB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00" y="1332000"/>
            <a:ext cx="7886700" cy="3643860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ts val="1200"/>
              </a:lnSpc>
              <a:buFont typeface="Arial" panose="020B0604020202020204" pitchFamily="34" charset="0"/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970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30000" y="0"/>
            <a:ext cx="8532000" cy="457920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dirty="0"/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630000" y="4712400"/>
            <a:ext cx="7074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496416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 und Bild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00" y="331200"/>
            <a:ext cx="7886700" cy="68988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009BBB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28650" y="1332000"/>
            <a:ext cx="3887788" cy="3689580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ts val="2100"/>
              </a:lnSpc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3"/>
          </p:nvPr>
        </p:nvSpPr>
        <p:spPr>
          <a:xfrm>
            <a:off x="4676400" y="1350000"/>
            <a:ext cx="3812692" cy="254160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3879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fik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31200"/>
            <a:ext cx="7233602" cy="880380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2160"/>
              </a:lnSpc>
              <a:defRPr sz="1800" b="1">
                <a:solidFill>
                  <a:srgbClr val="009BBB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iagrammplatzhalter 8"/>
          <p:cNvSpPr>
            <a:spLocks noGrp="1"/>
          </p:cNvSpPr>
          <p:nvPr>
            <p:ph type="chart" sz="quarter" idx="13"/>
          </p:nvPr>
        </p:nvSpPr>
        <p:spPr>
          <a:xfrm>
            <a:off x="628650" y="1652588"/>
            <a:ext cx="7235825" cy="32702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9023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31200"/>
            <a:ext cx="7886700" cy="76962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1">
                <a:solidFill>
                  <a:srgbClr val="009BBB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628650" y="1332000"/>
            <a:ext cx="7799388" cy="355917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123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Zwischenkap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31200"/>
            <a:ext cx="7886700" cy="110490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722E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2045460"/>
            <a:ext cx="7886700" cy="148145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42900" indent="0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685800" indent="0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028700" indent="0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371600" indent="0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30060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488800" cy="2422800"/>
          </a:xfrm>
          <a:prstGeom prst="rect">
            <a:avLst/>
          </a:prstGeo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0400" y="2858400"/>
            <a:ext cx="7886700" cy="2513700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Titelmasterformat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863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30000" y="331201"/>
            <a:ext cx="6858000" cy="46128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400" b="0">
                <a:solidFill>
                  <a:srgbClr val="009B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Inhalt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30000" y="1332000"/>
            <a:ext cx="6858000" cy="30495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ts val="21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6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dirty="0"/>
              <a:t>Inhalt des Untertitelmasters durch Klicken</a:t>
            </a:r>
            <a:br>
              <a:rPr lang="de-DE" dirty="0"/>
            </a:br>
            <a:endParaRPr lang="de-DE" dirty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dirty="0"/>
              <a:t>Inhalt des Untertitelmasters durch Klicken</a:t>
            </a:r>
            <a:br>
              <a:rPr lang="de-DE" dirty="0"/>
            </a:br>
            <a:endParaRPr lang="de-DE" dirty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de-DE" dirty="0"/>
              <a:t>Inhalt des Untertitelmasters durch Klicken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de-DE" dirty="0"/>
          </a:p>
          <a:p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6441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ext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00" y="331200"/>
            <a:ext cx="7886700" cy="796560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400">
                <a:solidFill>
                  <a:srgbClr val="009BBB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00" y="1332000"/>
            <a:ext cx="7886700" cy="3643860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ts val="1200"/>
              </a:lnSpc>
              <a:buFont typeface="Arial" panose="020B0604020202020204" pitchFamily="34" charset="0"/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5225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30000" y="0"/>
            <a:ext cx="8532000" cy="457920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dirty="0"/>
          </a:p>
        </p:txBody>
      </p:sp>
      <p:sp>
        <p:nvSpPr>
          <p:cNvPr id="15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630000" y="4712400"/>
            <a:ext cx="7074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71690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 und Bild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00" y="331200"/>
            <a:ext cx="7886700" cy="68988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009BBB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28650" y="1332000"/>
            <a:ext cx="3887788" cy="3689580"/>
          </a:xfrm>
          <a:prstGeom prst="rect">
            <a:avLst/>
          </a:prstGeom>
        </p:spPr>
        <p:txBody>
          <a:bodyPr lIns="0" tIns="0" rIns="0" bIns="0" anchor="t"/>
          <a:lstStyle>
            <a:lvl1pPr marL="0" indent="0">
              <a:lnSpc>
                <a:spcPts val="2100"/>
              </a:lnSpc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0" name="Bildplatzhalter 4"/>
          <p:cNvSpPr>
            <a:spLocks noGrp="1"/>
          </p:cNvSpPr>
          <p:nvPr>
            <p:ph type="pic" sz="quarter" idx="13"/>
          </p:nvPr>
        </p:nvSpPr>
        <p:spPr>
          <a:xfrm>
            <a:off x="4676400" y="1350000"/>
            <a:ext cx="3812692" cy="254160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4269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fik/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31200"/>
            <a:ext cx="7233602" cy="880380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2160"/>
              </a:lnSpc>
              <a:defRPr sz="1800" b="1">
                <a:solidFill>
                  <a:srgbClr val="009BBB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Diagrammplatzhalter 8"/>
          <p:cNvSpPr>
            <a:spLocks noGrp="1"/>
          </p:cNvSpPr>
          <p:nvPr>
            <p:ph type="chart" sz="quarter" idx="13"/>
          </p:nvPr>
        </p:nvSpPr>
        <p:spPr>
          <a:xfrm>
            <a:off x="628650" y="1652588"/>
            <a:ext cx="7235825" cy="327025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186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31200"/>
            <a:ext cx="7886700" cy="76962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 b="1">
                <a:solidFill>
                  <a:srgbClr val="009BBB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628650" y="1332000"/>
            <a:ext cx="7799388" cy="355917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385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ACFB8EBD-7A33-49CA-B26E-6D4183835AF9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79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74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610136" y="5266822"/>
            <a:ext cx="23272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D736B108-EB5C-49F6-9E55-68DFF889D4D1}" type="slidenum">
              <a:rPr lang="de-DE" sz="700" baseline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pPr/>
              <a:t>‹Nr.›</a:t>
            </a:fld>
            <a:endParaRPr lang="de-DE" sz="600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854540" y="5266823"/>
            <a:ext cx="523937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Digital</a:t>
            </a:r>
            <a:r>
              <a:rPr lang="de-DE" sz="800" b="1" baseline="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 Mobil @ FH Bielefeld – ECS/LTI - Technologien für virtuellen Austausch </a:t>
            </a:r>
            <a:r>
              <a:rPr lang="de-DE" sz="8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(29.10.2021) </a:t>
            </a:r>
            <a:endParaRPr lang="de-DE" sz="800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468" y="4848109"/>
            <a:ext cx="1444004" cy="86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8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  <p:sldLayoutId id="2147483667" r:id="rId4"/>
    <p:sldLayoutId id="2147483670" r:id="rId5"/>
    <p:sldLayoutId id="2147483668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0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3138" userDrawn="1">
          <p15:clr>
            <a:srgbClr val="F26B43"/>
          </p15:clr>
        </p15:guide>
        <p15:guide id="4" pos="47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EB611299-7AA7-4C81-9319-A8FF0C553B0F}"/>
              </a:ext>
            </a:extLst>
          </p:cNvPr>
          <p:cNvSpPr/>
          <p:nvPr userDrawn="1"/>
        </p:nvSpPr>
        <p:spPr>
          <a:xfrm rot="5400000">
            <a:off x="1714499" y="-1714500"/>
            <a:ext cx="5715001" cy="9144002"/>
          </a:xfrm>
          <a:prstGeom prst="rect">
            <a:avLst/>
          </a:prstGeom>
          <a:solidFill>
            <a:srgbClr val="E12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 userDrawn="1"/>
        </p:nvSpPr>
        <p:spPr>
          <a:xfrm>
            <a:off x="610136" y="5266822"/>
            <a:ext cx="23272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D736B108-EB5C-49F6-9E55-68DFF889D4D1}" type="slidenum">
              <a:rPr lang="de-DE" sz="700" baseline="0" smtClean="0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rPr>
              <a:pPr/>
              <a:t>‹Nr.›</a:t>
            </a:fld>
            <a:endParaRPr lang="de-DE" sz="600" dirty="0">
              <a:solidFill>
                <a:schemeClr val="bg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854541" y="5266822"/>
            <a:ext cx="516836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kern="1200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Digital</a:t>
            </a:r>
            <a:r>
              <a:rPr lang="de-DE" sz="800" b="1" kern="1200" baseline="0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 Mobil @ FH Bielefeld – Support Services </a:t>
            </a:r>
            <a:r>
              <a:rPr lang="de-DE" sz="800" b="1" kern="1200" baseline="0" dirty="0" err="1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for</a:t>
            </a:r>
            <a:r>
              <a:rPr lang="de-DE" sz="800" b="1" kern="1200" baseline="0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 Virtual Exchange</a:t>
            </a:r>
            <a:r>
              <a:rPr lang="de-DE" sz="800" kern="1200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 (03/10/2021) </a:t>
            </a:r>
            <a:endParaRPr lang="de-DE" sz="800" kern="1200" dirty="0">
              <a:solidFill>
                <a:schemeClr val="bg1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6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0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3138">
          <p15:clr>
            <a:srgbClr val="F26B43"/>
          </p15:clr>
        </p15:guide>
        <p15:guide id="4" pos="47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fh-bielefeld.de/digitalmobil" TargetMode="External"/><Relationship Id="rId5" Type="http://schemas.openxmlformats.org/officeDocument/2006/relationships/hyperlink" Target="mailto:digitalmobil@fh-bielefeld.de" TargetMode="External"/><Relationship Id="rId4" Type="http://schemas.openxmlformats.org/officeDocument/2006/relationships/image" Target="../media/image10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pixabay.com/de/?utm_source=link-attribution&amp;utm_medium=referral&amp;utm_campaign=image&amp;utm_content=306338" TargetMode="External"/><Relationship Id="rId4" Type="http://schemas.openxmlformats.org/officeDocument/2006/relationships/hyperlink" Target="https://pixabay.com/de/users/clker-free-vector-images-3736/?utm_source=link-attribution&amp;utm_medium=referral&amp;utm_campaign=image&amp;utm_content=30633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hyperlink" Target="http://www.freepik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hyperlink" Target="http://www.freepik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2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9.jp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D4A6F6B3-B557-4D20-9171-B6CEE2DF4F6F}"/>
              </a:ext>
            </a:extLst>
          </p:cNvPr>
          <p:cNvSpPr/>
          <p:nvPr/>
        </p:nvSpPr>
        <p:spPr>
          <a:xfrm>
            <a:off x="6157233" y="194380"/>
            <a:ext cx="3919537" cy="1073806"/>
          </a:xfrm>
          <a:prstGeom prst="rect">
            <a:avLst/>
          </a:prstGeom>
          <a:solidFill>
            <a:srgbClr val="A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Verdana" panose="020B060403050404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FA95B25-BAC2-427D-8148-33501B5A8A88}"/>
              </a:ext>
            </a:extLst>
          </p:cNvPr>
          <p:cNvSpPr/>
          <p:nvPr/>
        </p:nvSpPr>
        <p:spPr>
          <a:xfrm>
            <a:off x="7185933" y="2211604"/>
            <a:ext cx="1615644" cy="1365052"/>
          </a:xfrm>
          <a:prstGeom prst="rect">
            <a:avLst/>
          </a:prstGeom>
          <a:solidFill>
            <a:srgbClr val="C50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Verdana" panose="020B060403050404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7999F8B-6FC4-465F-995C-5F08B97F671C}"/>
              </a:ext>
            </a:extLst>
          </p:cNvPr>
          <p:cNvSpPr/>
          <p:nvPr/>
        </p:nvSpPr>
        <p:spPr>
          <a:xfrm>
            <a:off x="8205107" y="716540"/>
            <a:ext cx="1871664" cy="1816367"/>
          </a:xfrm>
          <a:prstGeom prst="rect">
            <a:avLst/>
          </a:prstGeom>
          <a:solidFill>
            <a:srgbClr val="E12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Verdana" panose="020B0604030504040204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9EB6412-F4EE-4CF8-BC15-65F1594A5B1B}"/>
              </a:ext>
            </a:extLst>
          </p:cNvPr>
          <p:cNvSpPr txBox="1"/>
          <p:nvPr/>
        </p:nvSpPr>
        <p:spPr>
          <a:xfrm>
            <a:off x="580709" y="1505615"/>
            <a:ext cx="478377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Fachhochschule Bielefeld</a:t>
            </a:r>
            <a:endParaRPr lang="de-DE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94D40039-F95D-446A-8931-E64106EC1D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272338" y="4657725"/>
            <a:ext cx="1682705" cy="1057275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6E628418-1721-4A0E-A5E1-007B96A43220}"/>
              </a:ext>
            </a:extLst>
          </p:cNvPr>
          <p:cNvSpPr txBox="1"/>
          <p:nvPr/>
        </p:nvSpPr>
        <p:spPr>
          <a:xfrm>
            <a:off x="565469" y="1813392"/>
            <a:ext cx="5004751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just"/>
            <a:r>
              <a:rPr lang="de-DE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ECS/LTI - Technologien für virtuellen Austausch</a:t>
            </a:r>
            <a:endParaRPr lang="en-US" sz="2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A999D5E-DF41-403A-B2E7-EF4EB9E1F674}"/>
              </a:ext>
            </a:extLst>
          </p:cNvPr>
          <p:cNvSpPr txBox="1"/>
          <p:nvPr/>
        </p:nvSpPr>
        <p:spPr>
          <a:xfrm>
            <a:off x="611187" y="4519610"/>
            <a:ext cx="3084513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just"/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29.10.2021</a:t>
            </a:r>
          </a:p>
          <a:p>
            <a:pPr algn="just"/>
            <a:endParaRPr lang="de-DE" sz="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Vicky Großkreuz &amp; Daniel Kappe</a:t>
            </a:r>
            <a:b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Digital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Mobil @ FH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Bielefeld</a:t>
            </a:r>
            <a:endParaRPr lang="de-DE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3D8D75AB-562F-4183-BFFC-37D4B7551EF6}"/>
              </a:ext>
            </a:extLst>
          </p:cNvPr>
          <p:cNvCxnSpPr>
            <a:cxnSpLocks/>
          </p:cNvCxnSpPr>
          <p:nvPr/>
        </p:nvCxnSpPr>
        <p:spPr>
          <a:xfrm>
            <a:off x="611188" y="1795603"/>
            <a:ext cx="4959032" cy="17789"/>
          </a:xfrm>
          <a:prstGeom prst="line">
            <a:avLst/>
          </a:prstGeom>
          <a:ln w="19050">
            <a:solidFill>
              <a:srgbClr val="C5008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2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3"/>
          <p:cNvSpPr>
            <a:spLocks noGrp="1"/>
          </p:cNvSpPr>
          <p:nvPr>
            <p:ph type="subTitle" idx="1"/>
          </p:nvPr>
        </p:nvSpPr>
        <p:spPr>
          <a:xfrm>
            <a:off x="3706200" y="1581864"/>
            <a:ext cx="1731600" cy="27360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  <a:tabLst>
                <a:tab pos="3550444" algn="ctr"/>
                <a:tab pos="3790474" algn="l"/>
              </a:tabLst>
            </a:pPr>
            <a:r>
              <a:rPr lang="en-US" b="1" dirty="0" err="1" smtClean="0"/>
              <a:t>Verfügbarkeit</a:t>
            </a:r>
            <a:endParaRPr lang="en-US" b="1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4294967295"/>
          </p:nvPr>
        </p:nvSpPr>
        <p:spPr>
          <a:xfrm>
            <a:off x="642988" y="1124178"/>
            <a:ext cx="3146400" cy="2847975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b="1" dirty="0"/>
              <a:t>L</a:t>
            </a:r>
            <a:r>
              <a:rPr lang="en-US" sz="1400" dirty="0"/>
              <a:t>earning </a:t>
            </a:r>
            <a:r>
              <a:rPr lang="en-US" sz="1400" b="1" dirty="0"/>
              <a:t>T</a:t>
            </a:r>
            <a:r>
              <a:rPr lang="en-US" sz="1400" dirty="0"/>
              <a:t>ools </a:t>
            </a:r>
            <a:r>
              <a:rPr lang="en-US" sz="1400" b="1" dirty="0" smtClean="0"/>
              <a:t>I</a:t>
            </a:r>
            <a:r>
              <a:rPr lang="en-US" sz="1400" dirty="0" smtClean="0"/>
              <a:t>nteroperability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Fester </a:t>
            </a:r>
            <a:r>
              <a:rPr lang="en-US" sz="1400" dirty="0" err="1" smtClean="0"/>
              <a:t>Bestandteil</a:t>
            </a:r>
            <a:r>
              <a:rPr lang="en-US" sz="1400" dirty="0" smtClean="0"/>
              <a:t> </a:t>
            </a:r>
            <a:r>
              <a:rPr lang="en-US" sz="1400" dirty="0" err="1" smtClean="0"/>
              <a:t>vieler</a:t>
            </a:r>
            <a:r>
              <a:rPr lang="en-US" sz="1400" dirty="0" smtClean="0"/>
              <a:t> LMS</a:t>
            </a:r>
            <a:br>
              <a:rPr lang="en-US" sz="1400" dirty="0" smtClean="0"/>
            </a:br>
            <a:r>
              <a:rPr lang="en-US" sz="1400" dirty="0" smtClean="0"/>
              <a:t>(ILIAS, Moodle, Canvas …)</a:t>
            </a:r>
            <a:endParaRPr lang="en-US" sz="1400" dirty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Oft </a:t>
            </a:r>
            <a:r>
              <a:rPr lang="en-US" sz="1400" dirty="0" err="1" smtClean="0"/>
              <a:t>nur</a:t>
            </a:r>
            <a:r>
              <a:rPr lang="en-US" sz="1400" dirty="0" smtClean="0"/>
              <a:t> </a:t>
            </a:r>
            <a:r>
              <a:rPr lang="en-US" sz="1400" dirty="0" err="1" smtClean="0"/>
              <a:t>als</a:t>
            </a:r>
            <a:r>
              <a:rPr lang="en-US" sz="1400" dirty="0" smtClean="0"/>
              <a:t> </a:t>
            </a:r>
            <a:r>
              <a:rPr lang="en-US" sz="1400" dirty="0" err="1" smtClean="0"/>
              <a:t>Konsument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keine</a:t>
            </a:r>
            <a:r>
              <a:rPr lang="en-US" sz="1400" dirty="0" smtClean="0"/>
              <a:t> </a:t>
            </a:r>
            <a:r>
              <a:rPr lang="en-US" sz="1400" dirty="0" err="1" smtClean="0"/>
              <a:t>Kursfreigabe</a:t>
            </a:r>
            <a:r>
              <a:rPr lang="en-US" sz="1400" dirty="0" smtClean="0"/>
              <a:t> </a:t>
            </a:r>
            <a:r>
              <a:rPr lang="en-US" sz="1400" dirty="0" err="1" smtClean="0"/>
              <a:t>möglich</a:t>
            </a:r>
            <a:r>
              <a:rPr lang="en-US" sz="1400" dirty="0" smtClean="0"/>
              <a:t>)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endParaRPr lang="en-US" sz="1400" dirty="0" smtClean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endParaRPr lang="en-US" sz="1400" dirty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err="1" smtClean="0"/>
              <a:t>Keine</a:t>
            </a:r>
            <a:endParaRPr lang="en-US" sz="1400" dirty="0" smtClean="0"/>
          </a:p>
        </p:txBody>
      </p:sp>
      <p:sp>
        <p:nvSpPr>
          <p:cNvPr id="17" name="Textplatzhalter 14"/>
          <p:cNvSpPr txBox="1">
            <a:spLocks/>
          </p:cNvSpPr>
          <p:nvPr/>
        </p:nvSpPr>
        <p:spPr>
          <a:xfrm>
            <a:off x="5556212" y="1145778"/>
            <a:ext cx="2810188" cy="2979228"/>
          </a:xfrm>
          <a:prstGeom prst="rect">
            <a:avLst/>
          </a:prstGeom>
        </p:spPr>
        <p:txBody>
          <a:bodyPr lIns="0" tIns="0" rIns="0" bIns="0" anchor="t"/>
          <a:lstStyle>
            <a:lvl1pPr marL="271463" indent="-271463" algn="l" defTabSz="914400" rtl="0" eaLnBrk="1" latinLnBrk="0" hangingPunct="1">
              <a:lnSpc>
                <a:spcPts val="21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b="1" dirty="0"/>
              <a:t>E</a:t>
            </a:r>
            <a:r>
              <a:rPr lang="en-US" sz="1400" dirty="0"/>
              <a:t>Learning </a:t>
            </a:r>
            <a:r>
              <a:rPr lang="en-US" sz="1400" b="1" dirty="0"/>
              <a:t>C</a:t>
            </a:r>
            <a:r>
              <a:rPr lang="en-US" sz="1400" dirty="0"/>
              <a:t>ommunity </a:t>
            </a:r>
            <a:r>
              <a:rPr lang="en-US" sz="1400" b="1" dirty="0" smtClean="0"/>
              <a:t>S</a:t>
            </a:r>
            <a:r>
              <a:rPr lang="en-US" sz="1400" dirty="0" smtClean="0"/>
              <a:t>erver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400" dirty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ILIAS Core </a:t>
            </a:r>
            <a:r>
              <a:rPr lang="en-US" sz="1400" dirty="0" err="1" smtClean="0"/>
              <a:t>Funktionalität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Plugin </a:t>
            </a:r>
            <a:r>
              <a:rPr lang="en-US" sz="1400" dirty="0" err="1" smtClean="0"/>
              <a:t>für</a:t>
            </a:r>
            <a:r>
              <a:rPr lang="en-US" sz="1400" dirty="0" smtClean="0"/>
              <a:t> </a:t>
            </a:r>
            <a:r>
              <a:rPr lang="en-US" sz="1400" dirty="0"/>
              <a:t>Moodle, </a:t>
            </a:r>
            <a:r>
              <a:rPr lang="en-US" sz="1400" dirty="0" err="1"/>
              <a:t>StudIP</a:t>
            </a:r>
            <a:endParaRPr lang="en-US" sz="1400" dirty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endParaRPr lang="en-US" sz="1400" dirty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endParaRPr lang="en-US" sz="1400" dirty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endParaRPr lang="en-US" sz="1400" dirty="0" smtClean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endParaRPr lang="en-US" sz="1400" dirty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err="1" smtClean="0"/>
              <a:t>Gemeinsame</a:t>
            </a:r>
            <a:r>
              <a:rPr lang="en-US" sz="1400" dirty="0" smtClean="0"/>
              <a:t> ECS </a:t>
            </a:r>
            <a:r>
              <a:rPr lang="en-US" sz="1400" dirty="0" err="1" smtClean="0"/>
              <a:t>Plattform</a:t>
            </a:r>
            <a:endParaRPr lang="en-US" sz="1400" dirty="0"/>
          </a:p>
        </p:txBody>
      </p:sp>
      <p:sp>
        <p:nvSpPr>
          <p:cNvPr id="18" name="Textplatzhalter 13"/>
          <p:cNvSpPr txBox="1">
            <a:spLocks/>
          </p:cNvSpPr>
          <p:nvPr/>
        </p:nvSpPr>
        <p:spPr>
          <a:xfrm>
            <a:off x="3463200" y="3420126"/>
            <a:ext cx="2217600" cy="2981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3550444" algn="ctr"/>
                <a:tab pos="3790474" algn="l"/>
              </a:tabLst>
            </a:pPr>
            <a:r>
              <a:rPr lang="en-US" sz="1600" b="1" dirty="0" err="1" smtClean="0">
                <a:latin typeface="+mj-lt"/>
              </a:rPr>
              <a:t>Voraussetzungen</a:t>
            </a:r>
            <a:endParaRPr lang="en-US" sz="1600" b="1" dirty="0">
              <a:latin typeface="+mj-lt"/>
            </a:endParaRPr>
          </a:p>
        </p:txBody>
      </p:sp>
      <p:sp>
        <p:nvSpPr>
          <p:cNvPr id="8" name="Titel 3"/>
          <p:cNvSpPr txBox="1">
            <a:spLocks/>
          </p:cNvSpPr>
          <p:nvPr/>
        </p:nvSpPr>
        <p:spPr>
          <a:xfrm>
            <a:off x="555902" y="576378"/>
            <a:ext cx="8395200" cy="46128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rgbClr val="009B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de-DE" sz="2340" dirty="0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 txBox="1">
            <a:spLocks/>
          </p:cNvSpPr>
          <p:nvPr/>
        </p:nvSpPr>
        <p:spPr>
          <a:xfrm>
            <a:off x="610950" y="331200"/>
            <a:ext cx="7886700" cy="689880"/>
          </a:xfrm>
          <a:prstGeom prst="rect">
            <a:avLst/>
          </a:prstGeom>
        </p:spPr>
        <p:txBody>
          <a:bodyPr lIns="0" tIns="0" rIns="0" bIns="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rgbClr val="009B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b="1" dirty="0">
                <a:solidFill>
                  <a:srgbClr val="E122A7"/>
                </a:solidFill>
                <a:cs typeface="Times New Roman" panose="02020603050405020304" pitchFamily="18" charset="0"/>
              </a:rPr>
              <a:t>LTI und ECS</a:t>
            </a:r>
          </a:p>
          <a:p>
            <a:r>
              <a:rPr lang="de-DE" sz="2150" b="1" dirty="0">
                <a:solidFill>
                  <a:srgbClr val="E122A7"/>
                </a:solidFill>
                <a:cs typeface="Times New Roman" panose="02020603050405020304" pitchFamily="18" charset="0"/>
              </a:rPr>
              <a:t>Gemeinsamkeiten und Unterschiede</a:t>
            </a:r>
          </a:p>
        </p:txBody>
      </p:sp>
    </p:spTree>
    <p:extLst>
      <p:ext uri="{BB962C8B-B14F-4D97-AF65-F5344CB8AC3E}">
        <p14:creationId xmlns:p14="http://schemas.microsoft.com/office/powerpoint/2010/main" val="293018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3"/>
          <p:cNvSpPr>
            <a:spLocks noGrp="1"/>
          </p:cNvSpPr>
          <p:nvPr>
            <p:ph type="subTitle" idx="1"/>
          </p:nvPr>
        </p:nvSpPr>
        <p:spPr>
          <a:xfrm>
            <a:off x="3814553" y="1592837"/>
            <a:ext cx="1514894" cy="28080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  <a:tabLst>
                <a:tab pos="3550444" algn="ctr"/>
                <a:tab pos="3790474" algn="l"/>
              </a:tabLst>
            </a:pPr>
            <a:r>
              <a:rPr lang="en-US" b="1" dirty="0" err="1" smtClean="0"/>
              <a:t>Kursfreigabe</a:t>
            </a:r>
            <a:endParaRPr lang="en-US" b="1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4294967295"/>
          </p:nvPr>
        </p:nvSpPr>
        <p:spPr>
          <a:xfrm>
            <a:off x="641894" y="1128435"/>
            <a:ext cx="3088800" cy="2082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b="1" dirty="0"/>
              <a:t>L</a:t>
            </a:r>
            <a:r>
              <a:rPr lang="en-US" sz="1400" dirty="0"/>
              <a:t>earning </a:t>
            </a:r>
            <a:r>
              <a:rPr lang="en-US" sz="1400" b="1" dirty="0"/>
              <a:t>T</a:t>
            </a:r>
            <a:r>
              <a:rPr lang="en-US" sz="1400" dirty="0"/>
              <a:t>ools </a:t>
            </a:r>
            <a:r>
              <a:rPr lang="en-US" sz="1400" b="1" dirty="0" smtClean="0"/>
              <a:t>I</a:t>
            </a:r>
            <a:r>
              <a:rPr lang="en-US" sz="1400" dirty="0" smtClean="0"/>
              <a:t>nteroperability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400" dirty="0" smtClean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err="1" smtClean="0"/>
              <a:t>Lehrender</a:t>
            </a:r>
            <a:r>
              <a:rPr lang="en-US" sz="1400" dirty="0" smtClean="0"/>
              <a:t>/Administrator*in</a:t>
            </a:r>
            <a:br>
              <a:rPr lang="en-US" sz="1400" dirty="0" smtClean="0"/>
            </a:br>
            <a:r>
              <a:rPr lang="en-US" sz="1400" dirty="0" err="1" smtClean="0"/>
              <a:t>erzeugt</a:t>
            </a:r>
            <a:r>
              <a:rPr lang="en-US" sz="1400" dirty="0" smtClean="0"/>
              <a:t> URL</a:t>
            </a:r>
            <a:r>
              <a:rPr lang="en-US" sz="1400" dirty="0"/>
              <a:t>, Key </a:t>
            </a:r>
            <a:r>
              <a:rPr lang="en-US" sz="1400" dirty="0" smtClean="0"/>
              <a:t>und </a:t>
            </a:r>
            <a:r>
              <a:rPr lang="en-US" sz="1400" dirty="0"/>
              <a:t>Secret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Partner </a:t>
            </a:r>
            <a:r>
              <a:rPr lang="en-US" sz="1400" dirty="0" err="1" smtClean="0"/>
              <a:t>erzeugt</a:t>
            </a:r>
            <a:r>
              <a:rPr lang="en-US" sz="1400" dirty="0" smtClean="0"/>
              <a:t> </a:t>
            </a:r>
            <a:r>
              <a:rPr lang="en-US" sz="1400" dirty="0" err="1" smtClean="0"/>
              <a:t>Kurslink</a:t>
            </a:r>
            <a:r>
              <a:rPr lang="en-US" sz="1400" dirty="0" smtClean="0"/>
              <a:t> </a:t>
            </a:r>
            <a:r>
              <a:rPr lang="en-US" sz="1400" dirty="0" err="1" smtClean="0"/>
              <a:t>aus</a:t>
            </a:r>
            <a:r>
              <a:rPr lang="en-US" sz="1400" dirty="0" smtClean="0"/>
              <a:t> den </a:t>
            </a:r>
            <a:r>
              <a:rPr lang="en-US" sz="1400" dirty="0" err="1" smtClean="0"/>
              <a:t>Daten</a:t>
            </a:r>
            <a:endParaRPr lang="en-US" sz="1400" dirty="0" smtClean="0"/>
          </a:p>
        </p:txBody>
      </p:sp>
      <p:sp>
        <p:nvSpPr>
          <p:cNvPr id="17" name="Textplatzhalter 14"/>
          <p:cNvSpPr txBox="1">
            <a:spLocks/>
          </p:cNvSpPr>
          <p:nvPr/>
        </p:nvSpPr>
        <p:spPr>
          <a:xfrm>
            <a:off x="5557714" y="1150442"/>
            <a:ext cx="3393388" cy="1615247"/>
          </a:xfrm>
          <a:prstGeom prst="rect">
            <a:avLst/>
          </a:prstGeom>
        </p:spPr>
        <p:txBody>
          <a:bodyPr lIns="0" tIns="0" rIns="0" bIns="0" anchor="t"/>
          <a:lstStyle>
            <a:lvl1pPr marL="271463" indent="-271463" algn="l" defTabSz="914400" rtl="0" eaLnBrk="1" latinLnBrk="0" hangingPunct="1">
              <a:lnSpc>
                <a:spcPts val="21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b="1" dirty="0"/>
              <a:t>E</a:t>
            </a:r>
            <a:r>
              <a:rPr lang="en-US" sz="1400" dirty="0"/>
              <a:t>Learning </a:t>
            </a:r>
            <a:r>
              <a:rPr lang="en-US" sz="1400" b="1" dirty="0"/>
              <a:t>C</a:t>
            </a:r>
            <a:r>
              <a:rPr lang="en-US" sz="1400" dirty="0"/>
              <a:t>ommunity </a:t>
            </a:r>
            <a:r>
              <a:rPr lang="en-US" sz="1400" b="1" dirty="0" smtClean="0"/>
              <a:t>S</a:t>
            </a:r>
            <a:r>
              <a:rPr lang="en-US" sz="1400" dirty="0" smtClean="0"/>
              <a:t>erver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400" dirty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Administrator*</a:t>
            </a:r>
            <a:r>
              <a:rPr lang="en-US" sz="1400" dirty="0" err="1" smtClean="0"/>
              <a:t>innen</a:t>
            </a:r>
            <a:r>
              <a:rPr lang="en-US" sz="1400" dirty="0" smtClean="0"/>
              <a:t> </a:t>
            </a:r>
            <a:r>
              <a:rPr lang="en-US" sz="1400" dirty="0" err="1" smtClean="0"/>
              <a:t>fügen</a:t>
            </a:r>
            <a:r>
              <a:rPr lang="en-US" sz="1400" dirty="0" smtClean="0"/>
              <a:t> Partner LMS </a:t>
            </a:r>
            <a:r>
              <a:rPr lang="en-US" sz="1400" dirty="0" err="1" smtClean="0"/>
              <a:t>einmalig</a:t>
            </a:r>
            <a:r>
              <a:rPr lang="en-US" sz="1400" dirty="0" smtClean="0"/>
              <a:t> </a:t>
            </a:r>
            <a:r>
              <a:rPr lang="en-US" sz="1400" dirty="0" err="1" smtClean="0"/>
              <a:t>zum</a:t>
            </a:r>
            <a:r>
              <a:rPr lang="en-US" sz="1400" dirty="0" smtClean="0"/>
              <a:t> ECS </a:t>
            </a:r>
            <a:r>
              <a:rPr lang="en-US" sz="1400" dirty="0" err="1" smtClean="0"/>
              <a:t>hinzu</a:t>
            </a:r>
            <a:endParaRPr lang="en-US" sz="1400" dirty="0" smtClean="0"/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err="1" smtClean="0"/>
              <a:t>Lehrender</a:t>
            </a:r>
            <a:r>
              <a:rPr lang="en-US" sz="1400" dirty="0" smtClean="0"/>
              <a:t> </a:t>
            </a:r>
            <a:r>
              <a:rPr lang="en-US" sz="1400" dirty="0" err="1" smtClean="0"/>
              <a:t>gibt</a:t>
            </a:r>
            <a:r>
              <a:rPr lang="en-US" sz="1400" dirty="0" smtClean="0"/>
              <a:t> </a:t>
            </a:r>
            <a:r>
              <a:rPr lang="en-US" sz="1400" dirty="0" err="1" smtClean="0"/>
              <a:t>Kurs</a:t>
            </a:r>
            <a:r>
              <a:rPr lang="en-US" sz="1400" dirty="0" smtClean="0"/>
              <a:t> </a:t>
            </a:r>
            <a:r>
              <a:rPr lang="en-US" sz="1400" dirty="0" err="1" smtClean="0"/>
              <a:t>mit</a:t>
            </a:r>
            <a:r>
              <a:rPr lang="en-US" sz="1400" dirty="0" smtClean="0"/>
              <a:t> </a:t>
            </a:r>
            <a:r>
              <a:rPr lang="en-US" sz="1400" dirty="0" err="1" smtClean="0"/>
              <a:t>einem</a:t>
            </a:r>
            <a:r>
              <a:rPr lang="en-US" sz="1400" dirty="0" smtClean="0"/>
              <a:t> Klick </a:t>
            </a:r>
            <a:r>
              <a:rPr lang="en-US" sz="1400" dirty="0" err="1" smtClean="0"/>
              <a:t>frei</a:t>
            </a:r>
            <a:endParaRPr lang="en-US" sz="1400" dirty="0"/>
          </a:p>
        </p:txBody>
      </p:sp>
      <p:sp>
        <p:nvSpPr>
          <p:cNvPr id="18" name="Textplatzhalter 13"/>
          <p:cNvSpPr txBox="1">
            <a:spLocks/>
          </p:cNvSpPr>
          <p:nvPr/>
        </p:nvSpPr>
        <p:spPr>
          <a:xfrm>
            <a:off x="3665894" y="3304940"/>
            <a:ext cx="1812212" cy="2981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3550444" algn="ctr"/>
                <a:tab pos="3790474" algn="l"/>
              </a:tabLst>
            </a:pPr>
            <a:r>
              <a:rPr lang="en-US" sz="1600" b="1" dirty="0" err="1" smtClean="0">
                <a:latin typeface="+mj-lt"/>
              </a:rPr>
              <a:t>Funktionalität</a:t>
            </a:r>
            <a:endParaRPr lang="en-US" sz="1600" b="1" dirty="0">
              <a:latin typeface="+mj-lt"/>
            </a:endParaRPr>
          </a:p>
        </p:txBody>
      </p:sp>
      <p:sp>
        <p:nvSpPr>
          <p:cNvPr id="7" name="Textplatzhalter 14"/>
          <p:cNvSpPr txBox="1">
            <a:spLocks/>
          </p:cNvSpPr>
          <p:nvPr/>
        </p:nvSpPr>
        <p:spPr>
          <a:xfrm>
            <a:off x="2032200" y="3785412"/>
            <a:ext cx="5079600" cy="1317978"/>
          </a:xfrm>
          <a:prstGeom prst="rect">
            <a:avLst/>
          </a:prstGeom>
        </p:spPr>
        <p:txBody>
          <a:bodyPr lIns="0" tIns="0" rIns="0" bIns="0" anchor="t"/>
          <a:lstStyle>
            <a:lvl1pPr marL="271463" indent="-271463" algn="l" defTabSz="914400" rtl="0" eaLnBrk="1" latinLnBrk="0" hangingPunct="1">
              <a:lnSpc>
                <a:spcPts val="21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err="1" smtClean="0"/>
              <a:t>Erlaubt</a:t>
            </a:r>
            <a:r>
              <a:rPr lang="en-US" sz="1400" dirty="0" smtClean="0"/>
              <a:t> </a:t>
            </a:r>
            <a:r>
              <a:rPr lang="en-US" sz="1400" dirty="0" err="1" smtClean="0"/>
              <a:t>Zugang</a:t>
            </a:r>
            <a:r>
              <a:rPr lang="en-US" sz="1400" dirty="0" smtClean="0"/>
              <a:t> </a:t>
            </a:r>
            <a:r>
              <a:rPr lang="en-US" sz="1400" dirty="0" err="1" smtClean="0"/>
              <a:t>zu</a:t>
            </a:r>
            <a:r>
              <a:rPr lang="en-US" sz="1400" dirty="0" smtClean="0"/>
              <a:t> </a:t>
            </a:r>
            <a:r>
              <a:rPr lang="en-US" sz="1400" dirty="0" err="1" smtClean="0"/>
              <a:t>externen</a:t>
            </a:r>
            <a:r>
              <a:rPr lang="en-US" sz="1400" dirty="0" smtClean="0"/>
              <a:t> </a:t>
            </a:r>
            <a:r>
              <a:rPr lang="en-US" sz="1400" dirty="0" err="1" smtClean="0"/>
              <a:t>Ressourcen</a:t>
            </a:r>
            <a:r>
              <a:rPr lang="en-US" sz="1400" dirty="0" smtClean="0"/>
              <a:t> (</a:t>
            </a:r>
            <a:r>
              <a:rPr lang="en-US" sz="1400" dirty="0" err="1" smtClean="0"/>
              <a:t>z.B</a:t>
            </a:r>
            <a:r>
              <a:rPr lang="en-US" sz="1400" dirty="0" smtClean="0"/>
              <a:t>. </a:t>
            </a:r>
            <a:r>
              <a:rPr lang="en-US" sz="1400" dirty="0" err="1" smtClean="0"/>
              <a:t>Kurse</a:t>
            </a:r>
            <a:r>
              <a:rPr lang="en-US" sz="1400" dirty="0" smtClean="0"/>
              <a:t>)</a:t>
            </a:r>
            <a:endParaRPr lang="en-US" sz="1400" dirty="0"/>
          </a:p>
          <a:p>
            <a:pPr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err="1" smtClean="0"/>
              <a:t>Externe</a:t>
            </a:r>
            <a:r>
              <a:rPr lang="en-US" sz="1400" dirty="0" smtClean="0"/>
              <a:t> </a:t>
            </a:r>
            <a:r>
              <a:rPr lang="en-US" sz="1400" dirty="0" err="1" smtClean="0"/>
              <a:t>können</a:t>
            </a:r>
            <a:r>
              <a:rPr lang="en-US" sz="1400" dirty="0" smtClean="0"/>
              <a:t> </a:t>
            </a:r>
            <a:r>
              <a:rPr lang="en-US" sz="1400" dirty="0" err="1" smtClean="0"/>
              <a:t>wie</a:t>
            </a:r>
            <a:r>
              <a:rPr lang="en-US" sz="1400" dirty="0" smtClean="0"/>
              <a:t> </a:t>
            </a:r>
            <a:r>
              <a:rPr lang="en-US" sz="1400" dirty="0" err="1" smtClean="0"/>
              <a:t>eigene</a:t>
            </a:r>
            <a:r>
              <a:rPr lang="en-US" sz="1400" dirty="0" smtClean="0"/>
              <a:t> </a:t>
            </a:r>
            <a:r>
              <a:rPr lang="en-US" sz="1400" dirty="0" err="1" smtClean="0"/>
              <a:t>Nutzer</a:t>
            </a:r>
            <a:r>
              <a:rPr lang="en-US" sz="1400" dirty="0" smtClean="0"/>
              <a:t> </a:t>
            </a:r>
            <a:r>
              <a:rPr lang="en-US" sz="1400" dirty="0" err="1" smtClean="0"/>
              <a:t>behandelt</a:t>
            </a:r>
            <a:r>
              <a:rPr lang="en-US" sz="1400" dirty="0" smtClean="0"/>
              <a:t> </a:t>
            </a:r>
            <a:r>
              <a:rPr lang="en-US" sz="1400" dirty="0" err="1" smtClean="0"/>
              <a:t>werden</a:t>
            </a:r>
            <a:endParaRPr lang="en-US" sz="1400" dirty="0"/>
          </a:p>
          <a:p>
            <a:pPr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Login </a:t>
            </a:r>
            <a:r>
              <a:rPr lang="en-US" sz="1400" dirty="0" err="1" smtClean="0"/>
              <a:t>nur</a:t>
            </a:r>
            <a:r>
              <a:rPr lang="en-US" sz="1400" dirty="0" smtClean="0"/>
              <a:t> </a:t>
            </a:r>
            <a:r>
              <a:rPr lang="en-US" sz="1400" dirty="0" err="1" smtClean="0"/>
              <a:t>für</a:t>
            </a:r>
            <a:r>
              <a:rPr lang="en-US" sz="1400" dirty="0" smtClean="0"/>
              <a:t> </a:t>
            </a:r>
            <a:r>
              <a:rPr lang="en-US" sz="1400" dirty="0" err="1" smtClean="0"/>
              <a:t>eigenes</a:t>
            </a:r>
            <a:r>
              <a:rPr lang="en-US" sz="1400" dirty="0" smtClean="0"/>
              <a:t> LMS </a:t>
            </a:r>
            <a:r>
              <a:rPr lang="en-US" sz="1400" dirty="0" err="1" smtClean="0"/>
              <a:t>nötig</a:t>
            </a:r>
            <a:endParaRPr lang="en-US" sz="1400" dirty="0"/>
          </a:p>
        </p:txBody>
      </p:sp>
      <p:sp>
        <p:nvSpPr>
          <p:cNvPr id="8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 txBox="1">
            <a:spLocks/>
          </p:cNvSpPr>
          <p:nvPr/>
        </p:nvSpPr>
        <p:spPr>
          <a:xfrm>
            <a:off x="610950" y="331200"/>
            <a:ext cx="7886700" cy="689880"/>
          </a:xfrm>
          <a:prstGeom prst="rect">
            <a:avLst/>
          </a:prstGeom>
        </p:spPr>
        <p:txBody>
          <a:bodyPr lIns="0" tIns="0" rIns="0" bIns="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rgbClr val="009B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b="1" dirty="0">
                <a:solidFill>
                  <a:srgbClr val="E122A7"/>
                </a:solidFill>
                <a:cs typeface="Times New Roman" panose="02020603050405020304" pitchFamily="18" charset="0"/>
              </a:rPr>
              <a:t>LTI und ECS</a:t>
            </a:r>
          </a:p>
          <a:p>
            <a:r>
              <a:rPr lang="de-DE" sz="2150" b="1" dirty="0">
                <a:solidFill>
                  <a:srgbClr val="E122A7"/>
                </a:solidFill>
                <a:cs typeface="Times New Roman" panose="02020603050405020304" pitchFamily="18" charset="0"/>
              </a:rPr>
              <a:t>Gemeinsamkeiten und Unterschiede</a:t>
            </a:r>
          </a:p>
        </p:txBody>
      </p:sp>
    </p:spTree>
    <p:extLst>
      <p:ext uri="{BB962C8B-B14F-4D97-AF65-F5344CB8AC3E}">
        <p14:creationId xmlns:p14="http://schemas.microsoft.com/office/powerpoint/2010/main" val="211803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950" y="331200"/>
            <a:ext cx="7886700" cy="689880"/>
          </a:xfrm>
        </p:spPr>
        <p:txBody>
          <a:bodyPr/>
          <a:lstStyle/>
          <a:p>
            <a:r>
              <a:rPr lang="de-DE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Der nächste Schritt</a:t>
            </a:r>
            <a:br>
              <a:rPr lang="de-DE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de-DE" sz="2150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Eine hybride ECS/LTI Lösung</a:t>
            </a:r>
            <a:endParaRPr lang="de-DE" sz="2150" b="1" dirty="0">
              <a:solidFill>
                <a:srgbClr val="E122A7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7646819" y="1021080"/>
            <a:ext cx="1400867" cy="976396"/>
            <a:chOff x="6258159" y="661806"/>
            <a:chExt cx="1400867" cy="976396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8159" y="661806"/>
              <a:ext cx="1400867" cy="840520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3114" y="1204968"/>
              <a:ext cx="433234" cy="433234"/>
            </a:xfrm>
            <a:prstGeom prst="rect">
              <a:avLst/>
            </a:prstGeom>
          </p:spPr>
        </p:pic>
      </p:grpSp>
      <p:grpSp>
        <p:nvGrpSpPr>
          <p:cNvPr id="8" name="Gruppieren 7"/>
          <p:cNvGrpSpPr/>
          <p:nvPr/>
        </p:nvGrpSpPr>
        <p:grpSpPr>
          <a:xfrm>
            <a:off x="124102" y="1062009"/>
            <a:ext cx="973696" cy="929995"/>
            <a:chOff x="4998577" y="3805180"/>
            <a:chExt cx="973696" cy="929995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790"/>
            <a:stretch/>
          </p:blipFill>
          <p:spPr>
            <a:xfrm>
              <a:off x="4998577" y="3805180"/>
              <a:ext cx="672644" cy="762873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50" t="13642" r="23349" b="32968"/>
            <a:stretch/>
          </p:blipFill>
          <p:spPr>
            <a:xfrm>
              <a:off x="5421813" y="4183804"/>
              <a:ext cx="550460" cy="551371"/>
            </a:xfrm>
            <a:prstGeom prst="rect">
              <a:avLst/>
            </a:prstGeom>
          </p:spPr>
        </p:pic>
      </p:grpSp>
      <p:grpSp>
        <p:nvGrpSpPr>
          <p:cNvPr id="11" name="Gruppieren 10"/>
          <p:cNvGrpSpPr/>
          <p:nvPr/>
        </p:nvGrpSpPr>
        <p:grpSpPr>
          <a:xfrm>
            <a:off x="4123419" y="1286811"/>
            <a:ext cx="897161" cy="538071"/>
            <a:chOff x="367259" y="1132899"/>
            <a:chExt cx="996846" cy="597857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367259" y="1132899"/>
              <a:ext cx="996846" cy="288707"/>
              <a:chOff x="367259" y="1132899"/>
              <a:chExt cx="996846" cy="288707"/>
            </a:xfrm>
          </p:grpSpPr>
          <p:sp>
            <p:nvSpPr>
              <p:cNvPr id="20" name="Abgerundetes Rechteck 19"/>
              <p:cNvSpPr/>
              <p:nvPr/>
            </p:nvSpPr>
            <p:spPr>
              <a:xfrm>
                <a:off x="367259" y="1132899"/>
                <a:ext cx="996846" cy="288707"/>
              </a:xfrm>
              <a:prstGeom prst="roundRect">
                <a:avLst>
                  <a:gd name="adj" fmla="val 11784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21" name="Ellipse 20"/>
              <p:cNvSpPr/>
              <p:nvPr/>
            </p:nvSpPr>
            <p:spPr>
              <a:xfrm>
                <a:off x="412362" y="1182681"/>
                <a:ext cx="49460" cy="45719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487892" y="1182681"/>
                <a:ext cx="49460" cy="45719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23" name="Rechteck 22"/>
              <p:cNvSpPr/>
              <p:nvPr/>
            </p:nvSpPr>
            <p:spPr>
              <a:xfrm>
                <a:off x="919493" y="117750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24" name="Rechteck 23"/>
              <p:cNvSpPr/>
              <p:nvPr/>
            </p:nvSpPr>
            <p:spPr>
              <a:xfrm>
                <a:off x="919493" y="124263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25" name="Rechteck 24"/>
              <p:cNvSpPr/>
              <p:nvPr/>
            </p:nvSpPr>
            <p:spPr>
              <a:xfrm>
                <a:off x="919493" y="130776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</p:grpSp>
        <p:grpSp>
          <p:nvGrpSpPr>
            <p:cNvPr id="13" name="Gruppieren 12"/>
            <p:cNvGrpSpPr/>
            <p:nvPr/>
          </p:nvGrpSpPr>
          <p:grpSpPr>
            <a:xfrm>
              <a:off x="367259" y="1442049"/>
              <a:ext cx="996846" cy="288707"/>
              <a:chOff x="367259" y="1132899"/>
              <a:chExt cx="996846" cy="288707"/>
            </a:xfrm>
          </p:grpSpPr>
          <p:sp>
            <p:nvSpPr>
              <p:cNvPr id="14" name="Abgerundetes Rechteck 13"/>
              <p:cNvSpPr/>
              <p:nvPr/>
            </p:nvSpPr>
            <p:spPr>
              <a:xfrm>
                <a:off x="367259" y="1132899"/>
                <a:ext cx="996846" cy="288707"/>
              </a:xfrm>
              <a:prstGeom prst="roundRect">
                <a:avLst>
                  <a:gd name="adj" fmla="val 11784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15" name="Ellipse 14"/>
              <p:cNvSpPr/>
              <p:nvPr/>
            </p:nvSpPr>
            <p:spPr>
              <a:xfrm>
                <a:off x="412362" y="1182681"/>
                <a:ext cx="49460" cy="45719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16" name="Ellipse 15"/>
              <p:cNvSpPr/>
              <p:nvPr/>
            </p:nvSpPr>
            <p:spPr>
              <a:xfrm>
                <a:off x="487892" y="1182681"/>
                <a:ext cx="49460" cy="45719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17" name="Rechteck 16"/>
              <p:cNvSpPr/>
              <p:nvPr/>
            </p:nvSpPr>
            <p:spPr>
              <a:xfrm>
                <a:off x="919493" y="117750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18" name="Rechteck 17"/>
              <p:cNvSpPr/>
              <p:nvPr/>
            </p:nvSpPr>
            <p:spPr>
              <a:xfrm>
                <a:off x="919493" y="124263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19" name="Rechteck 18"/>
              <p:cNvSpPr/>
              <p:nvPr/>
            </p:nvSpPr>
            <p:spPr>
              <a:xfrm>
                <a:off x="919493" y="130776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</p:grpSp>
      </p:grpSp>
      <p:sp>
        <p:nvSpPr>
          <p:cNvPr id="3" name="Textfeld 2"/>
          <p:cNvSpPr txBox="1"/>
          <p:nvPr/>
        </p:nvSpPr>
        <p:spPr>
          <a:xfrm>
            <a:off x="3018924" y="1300425"/>
            <a:ext cx="105505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6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LTI Provider</a:t>
            </a:r>
            <a:endParaRPr lang="de-DE" sz="16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5053983" y="1300425"/>
            <a:ext cx="143256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ECS</a:t>
            </a:r>
          </a:p>
          <a:p>
            <a:r>
              <a:rPr lang="de-DE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Server</a:t>
            </a:r>
            <a:endParaRPr lang="de-DE" sz="16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8" name="Gerader Verbinder 27"/>
          <p:cNvCxnSpPr/>
          <p:nvPr/>
        </p:nvCxnSpPr>
        <p:spPr>
          <a:xfrm>
            <a:off x="5816380" y="1546646"/>
            <a:ext cx="2026175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/>
          <p:cNvCxnSpPr/>
          <p:nvPr/>
        </p:nvCxnSpPr>
        <p:spPr>
          <a:xfrm>
            <a:off x="1097798" y="1538812"/>
            <a:ext cx="2026175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522461" y="2496474"/>
            <a:ext cx="252522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6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Lehrende registrieren</a:t>
            </a:r>
          </a:p>
          <a:p>
            <a:pPr algn="r"/>
            <a:r>
              <a:rPr lang="de-DE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ihren Kurs beim ECS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715796" y="2496473"/>
            <a:ext cx="180926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6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LTI Launch URL wird erstellt</a:t>
            </a:r>
            <a:endParaRPr lang="de-DE" sz="1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86820" y="2619583"/>
            <a:ext cx="182195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LTI einbetten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186820" y="3922850"/>
            <a:ext cx="229299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LTI Launch Request</a:t>
            </a:r>
          </a:p>
          <a:p>
            <a:r>
              <a:rPr lang="de-DE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(Vor-)Name, E-Mail</a:t>
            </a:r>
            <a:endParaRPr lang="de-DE" sz="1600" b="1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715796" y="3799740"/>
            <a:ext cx="232719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ECS Launch: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ECS </a:t>
            </a:r>
            <a:r>
              <a:rPr lang="de-DE" sz="16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Auth</a:t>
            </a:r>
            <a:r>
              <a:rPr lang="de-DE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Request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ILIAS ECS Login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6947452" y="3922850"/>
            <a:ext cx="21002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ILIAS Login und </a:t>
            </a:r>
            <a:r>
              <a:rPr lang="de-DE" sz="16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Accounterstellung</a:t>
            </a:r>
            <a:endParaRPr lang="de-DE" sz="1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10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950" y="331200"/>
            <a:ext cx="7886700" cy="689880"/>
          </a:xfrm>
        </p:spPr>
        <p:txBody>
          <a:bodyPr/>
          <a:lstStyle/>
          <a:p>
            <a:r>
              <a:rPr lang="de-DE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Login Prozess – Die Nutzerperspektive</a:t>
            </a:r>
            <a:endParaRPr lang="de-DE" b="1" dirty="0">
              <a:solidFill>
                <a:srgbClr val="E122A7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b="17754"/>
          <a:stretch/>
        </p:blipFill>
        <p:spPr>
          <a:xfrm>
            <a:off x="182880" y="759960"/>
            <a:ext cx="2048192" cy="4429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/>
          <a:srcRect b="160"/>
          <a:stretch/>
        </p:blipFill>
        <p:spPr>
          <a:xfrm>
            <a:off x="2423769" y="759960"/>
            <a:ext cx="2048192" cy="4424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4658" y="759960"/>
            <a:ext cx="2048192" cy="4431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5548" y="759960"/>
            <a:ext cx="2048192" cy="4431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642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81" y="877597"/>
            <a:ext cx="7634439" cy="3959805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331200"/>
            <a:ext cx="7869872" cy="796560"/>
          </a:xfrm>
        </p:spPr>
        <p:txBody>
          <a:bodyPr/>
          <a:lstStyle/>
          <a:p>
            <a:r>
              <a:rPr lang="de-DE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Verbundene Learning Management Systeme</a:t>
            </a:r>
            <a:endParaRPr lang="de-DE" b="1" dirty="0">
              <a:solidFill>
                <a:srgbClr val="E122A7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77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B6D64DE-7025-4D70-93A7-76B324C7BD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272338" y="4657725"/>
            <a:ext cx="1682705" cy="105727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4407E46-7615-4251-AD3B-2896FB1BB29F}"/>
              </a:ext>
            </a:extLst>
          </p:cNvPr>
          <p:cNvSpPr txBox="1"/>
          <p:nvPr/>
        </p:nvSpPr>
        <p:spPr>
          <a:xfrm>
            <a:off x="611188" y="3472557"/>
            <a:ext cx="6480175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rgbClr val="E122A7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Vielen Dank!</a:t>
            </a:r>
            <a:endParaRPr lang="de-DE" sz="3200" dirty="0">
              <a:solidFill>
                <a:srgbClr val="E122A7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F049082-6191-4510-9E6B-174AAF18C4F1}"/>
              </a:ext>
            </a:extLst>
          </p:cNvPr>
          <p:cNvSpPr txBox="1"/>
          <p:nvPr/>
        </p:nvSpPr>
        <p:spPr>
          <a:xfrm>
            <a:off x="342899" y="4557710"/>
            <a:ext cx="6713775" cy="101566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Kontakt: </a:t>
            </a:r>
            <a:r>
              <a:rPr lang="de-DE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5"/>
              </a:rPr>
              <a:t>digitalmobil@fh-bielefeld.de</a:t>
            </a:r>
            <a:endParaRPr lang="de-DE" sz="20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de-DE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Infos:</a:t>
            </a:r>
            <a:r>
              <a:rPr lang="de-DE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de-DE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de-DE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6"/>
              </a:rPr>
              <a:t>www.fh-bielefeld.de/digitalmobil</a:t>
            </a:r>
            <a:endParaRPr lang="de-DE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de-DE" sz="20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C2C4F09-2BD6-4D14-AE16-0AE9D46BE29C}"/>
              </a:ext>
            </a:extLst>
          </p:cNvPr>
          <p:cNvSpPr/>
          <p:nvPr/>
        </p:nvSpPr>
        <p:spPr>
          <a:xfrm rot="5400000">
            <a:off x="-542808" y="-277650"/>
            <a:ext cx="3919537" cy="1073806"/>
          </a:xfrm>
          <a:prstGeom prst="rect">
            <a:avLst/>
          </a:prstGeom>
          <a:solidFill>
            <a:srgbClr val="A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Verdana" panose="020B060403050404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3818B1C-BFED-4D85-ABE2-4345D0090870}"/>
              </a:ext>
            </a:extLst>
          </p:cNvPr>
          <p:cNvSpPr/>
          <p:nvPr/>
        </p:nvSpPr>
        <p:spPr>
          <a:xfrm rot="5400000">
            <a:off x="485892" y="1739574"/>
            <a:ext cx="1615644" cy="1365052"/>
          </a:xfrm>
          <a:prstGeom prst="rect">
            <a:avLst/>
          </a:prstGeom>
          <a:solidFill>
            <a:srgbClr val="C50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Verdana" panose="020B060403050404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A7BED80-8D19-438F-BED9-F8FFC4C179B8}"/>
              </a:ext>
            </a:extLst>
          </p:cNvPr>
          <p:cNvSpPr/>
          <p:nvPr/>
        </p:nvSpPr>
        <p:spPr>
          <a:xfrm rot="5400000">
            <a:off x="1505066" y="244510"/>
            <a:ext cx="1871664" cy="1816367"/>
          </a:xfrm>
          <a:prstGeom prst="rect">
            <a:avLst/>
          </a:prstGeom>
          <a:solidFill>
            <a:srgbClr val="E12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Verdana" panose="020B060403050404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56675" y="1227867"/>
            <a:ext cx="2042541" cy="124518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05632" y="0"/>
            <a:ext cx="2038368" cy="117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64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331200"/>
            <a:ext cx="5160962" cy="796560"/>
          </a:xfrm>
        </p:spPr>
        <p:txBody>
          <a:bodyPr/>
          <a:lstStyle/>
          <a:p>
            <a:r>
              <a:rPr lang="de-DE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Über das Projekt</a:t>
            </a:r>
            <a:endParaRPr lang="de-DE" b="1" dirty="0">
              <a:solidFill>
                <a:srgbClr val="E122A7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8" y="796952"/>
            <a:ext cx="4637739" cy="3365721"/>
          </a:xfrm>
        </p:spPr>
        <p:txBody>
          <a:bodyPr/>
          <a:lstStyle/>
          <a:p>
            <a:pPr marL="0" indent="0">
              <a:lnSpc>
                <a:spcPct val="100000"/>
              </a:lnSpc>
              <a:buClr>
                <a:srgbClr val="C50084"/>
              </a:buClr>
            </a:pPr>
            <a:r>
              <a:rPr lang="en-US" sz="1800" dirty="0" smtClean="0">
                <a:latin typeface="+mj-lt"/>
              </a:rPr>
              <a:t>Digital Mobil @ FH Bielefeld</a:t>
            </a:r>
          </a:p>
          <a:p>
            <a:pPr marL="0" indent="0">
              <a:lnSpc>
                <a:spcPct val="100000"/>
              </a:lnSpc>
              <a:buClr>
                <a:srgbClr val="C50084"/>
              </a:buClr>
            </a:pPr>
            <a:endParaRPr lang="en-US" sz="600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Clr>
                <a:srgbClr val="C50084"/>
              </a:buClr>
              <a:buFont typeface="Wingdings" panose="05000000000000000000" pitchFamily="2" charset="2"/>
              <a:buChar char="§"/>
            </a:pPr>
            <a:r>
              <a:rPr lang="de-DE" sz="1400" b="0" dirty="0" smtClean="0"/>
              <a:t>Internationalisierung </a:t>
            </a:r>
            <a:r>
              <a:rPr lang="de-DE" sz="1400" b="0" dirty="0"/>
              <a:t>und Digitalisierung </a:t>
            </a:r>
            <a:r>
              <a:rPr lang="de-DE" sz="1400" b="0" dirty="0" smtClean="0"/>
              <a:t>verzahnen</a:t>
            </a:r>
            <a:endParaRPr lang="de-DE" sz="1400" dirty="0" smtClean="0"/>
          </a:p>
          <a:p>
            <a:pPr marL="285750" indent="-285750">
              <a:lnSpc>
                <a:spcPct val="150000"/>
              </a:lnSpc>
              <a:buClr>
                <a:srgbClr val="C50084"/>
              </a:buClr>
              <a:buFont typeface="Wingdings" panose="05000000000000000000" pitchFamily="2" charset="2"/>
              <a:buChar char="§"/>
            </a:pPr>
            <a:r>
              <a:rPr lang="de-DE" sz="1400" b="0" dirty="0" smtClean="0"/>
              <a:t>Studierenden </a:t>
            </a:r>
            <a:r>
              <a:rPr lang="de-DE" sz="1400" b="0" dirty="0"/>
              <a:t>internationale Erfahrung durch virtuelle Mobilität </a:t>
            </a:r>
            <a:r>
              <a:rPr lang="de-DE" sz="1400" b="0" dirty="0" smtClean="0"/>
              <a:t>ermöglichen</a:t>
            </a:r>
            <a:endParaRPr lang="de-DE" sz="1400" dirty="0" smtClean="0"/>
          </a:p>
          <a:p>
            <a:pPr marL="285750" indent="-285750">
              <a:lnSpc>
                <a:spcPct val="150000"/>
              </a:lnSpc>
              <a:buClr>
                <a:srgbClr val="C50084"/>
              </a:buClr>
              <a:buFont typeface="Wingdings" panose="05000000000000000000" pitchFamily="2" charset="2"/>
              <a:buChar char="§"/>
            </a:pPr>
            <a:r>
              <a:rPr lang="de-DE" sz="1400" b="0" dirty="0" smtClean="0"/>
              <a:t>Digital </a:t>
            </a:r>
            <a:r>
              <a:rPr lang="de-DE" sz="1400" b="0" dirty="0"/>
              <a:t>unterstütztes </a:t>
            </a:r>
            <a:r>
              <a:rPr lang="de-DE" sz="1400" b="0" dirty="0" err="1"/>
              <a:t>kollaboratives</a:t>
            </a:r>
            <a:r>
              <a:rPr lang="de-DE" sz="1400" b="0" dirty="0"/>
              <a:t> Arbeiten von Studierenden aus verschiedenen Ländern </a:t>
            </a:r>
            <a:r>
              <a:rPr lang="de-DE" sz="1400" b="0" dirty="0" smtClean="0"/>
              <a:t>fördern</a:t>
            </a:r>
          </a:p>
          <a:p>
            <a:pPr marL="285750" indent="-285750">
              <a:lnSpc>
                <a:spcPct val="150000"/>
              </a:lnSpc>
              <a:buClr>
                <a:srgbClr val="C50084"/>
              </a:buClr>
              <a:buFont typeface="Wingdings" panose="05000000000000000000" pitchFamily="2" charset="2"/>
              <a:buChar char="§"/>
            </a:pPr>
            <a:r>
              <a:rPr lang="de-DE" sz="1400" b="0" dirty="0" smtClean="0"/>
              <a:t>Kompetenzen </a:t>
            </a:r>
            <a:r>
              <a:rPr lang="de-DE" sz="1400" b="0" dirty="0"/>
              <a:t>für einen digitalen und global vernetzten Arbeitsmarkt vermitteln</a:t>
            </a:r>
            <a:endParaRPr lang="en-US" sz="1400" b="0" dirty="0">
              <a:latin typeface="+mj-lt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927" y="1730158"/>
            <a:ext cx="3609145" cy="24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93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331200"/>
            <a:ext cx="5160962" cy="796560"/>
          </a:xfrm>
        </p:spPr>
        <p:txBody>
          <a:bodyPr/>
          <a:lstStyle/>
          <a:p>
            <a:r>
              <a:rPr lang="de-DE" b="1" dirty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Über das Projekt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7" y="796952"/>
            <a:ext cx="6634439" cy="3365721"/>
          </a:xfrm>
        </p:spPr>
        <p:txBody>
          <a:bodyPr/>
          <a:lstStyle/>
          <a:p>
            <a:pPr marL="0" indent="0">
              <a:lnSpc>
                <a:spcPct val="100000"/>
              </a:lnSpc>
              <a:buClr>
                <a:srgbClr val="C50084"/>
              </a:buClr>
            </a:pPr>
            <a:endParaRPr lang="en-US" sz="1400" b="0" dirty="0">
              <a:latin typeface="+mj-lt"/>
            </a:endParaRPr>
          </a:p>
          <a:p>
            <a:r>
              <a:rPr lang="de-DE" dirty="0" smtClean="0">
                <a:latin typeface="+mj-lt"/>
              </a:rPr>
              <a:t>Teilprojekte</a:t>
            </a:r>
            <a:endParaRPr lang="de-DE" dirty="0">
              <a:latin typeface="+mj-lt"/>
            </a:endParaRPr>
          </a:p>
          <a:p>
            <a:pPr marL="285750" lvl="1" indent="-285750">
              <a:lnSpc>
                <a:spcPct val="100000"/>
              </a:lnSpc>
              <a:spcBef>
                <a:spcPts val="1000"/>
              </a:spcBef>
              <a:buClr>
                <a:srgbClr val="C50084"/>
              </a:buClr>
              <a:buFont typeface="Wingdings" panose="05000000000000000000" pitchFamily="2" charset="2"/>
              <a:buChar char="§"/>
            </a:pPr>
            <a:r>
              <a:rPr lang="de-DE" sz="1400" dirty="0" smtClean="0">
                <a:solidFill>
                  <a:schemeClr val="tx1"/>
                </a:solidFill>
              </a:rPr>
              <a:t>Curricula </a:t>
            </a:r>
            <a:r>
              <a:rPr lang="de-DE" sz="1400" dirty="0">
                <a:solidFill>
                  <a:schemeClr val="tx1"/>
                </a:solidFill>
              </a:rPr>
              <a:t>und </a:t>
            </a:r>
            <a:r>
              <a:rPr lang="de-DE" sz="1400" dirty="0" smtClean="0">
                <a:solidFill>
                  <a:schemeClr val="tx1"/>
                </a:solidFill>
              </a:rPr>
              <a:t>Studienangebote</a:t>
            </a:r>
          </a:p>
          <a:p>
            <a:pPr marL="285750" lvl="1" indent="-285750">
              <a:lnSpc>
                <a:spcPct val="100000"/>
              </a:lnSpc>
              <a:spcBef>
                <a:spcPts val="1000"/>
              </a:spcBef>
              <a:buClr>
                <a:srgbClr val="C50084"/>
              </a:buClr>
              <a:buFont typeface="Wingdings" panose="05000000000000000000" pitchFamily="2" charset="2"/>
              <a:buChar char="§"/>
            </a:pPr>
            <a:r>
              <a:rPr lang="de-DE" sz="1400" dirty="0" smtClean="0">
                <a:solidFill>
                  <a:schemeClr val="tx1"/>
                </a:solidFill>
              </a:rPr>
              <a:t>Methodenwissen </a:t>
            </a:r>
            <a:r>
              <a:rPr lang="de-DE" sz="1400" dirty="0">
                <a:solidFill>
                  <a:schemeClr val="tx1"/>
                </a:solidFill>
              </a:rPr>
              <a:t>und digitale </a:t>
            </a:r>
            <a:r>
              <a:rPr lang="de-DE" sz="1400" dirty="0" smtClean="0">
                <a:solidFill>
                  <a:schemeClr val="tx1"/>
                </a:solidFill>
              </a:rPr>
              <a:t>Kompetenzen</a:t>
            </a:r>
          </a:p>
          <a:p>
            <a:pPr marL="285750" lvl="1" indent="-285750">
              <a:lnSpc>
                <a:spcPct val="100000"/>
              </a:lnSpc>
              <a:spcBef>
                <a:spcPts val="1000"/>
              </a:spcBef>
              <a:buClr>
                <a:srgbClr val="C50084"/>
              </a:buClr>
              <a:buFont typeface="Wingdings" panose="05000000000000000000" pitchFamily="2" charset="2"/>
              <a:buChar char="§"/>
            </a:pPr>
            <a:r>
              <a:rPr lang="de-DE" sz="1400" dirty="0" smtClean="0">
                <a:solidFill>
                  <a:schemeClr val="tx1"/>
                </a:solidFill>
              </a:rPr>
              <a:t>Digitale </a:t>
            </a:r>
            <a:r>
              <a:rPr lang="de-DE" sz="1400" dirty="0">
                <a:solidFill>
                  <a:schemeClr val="tx1"/>
                </a:solidFill>
              </a:rPr>
              <a:t>Infrastruktur für transnationale </a:t>
            </a:r>
            <a:r>
              <a:rPr lang="de-DE" sz="1400" dirty="0" smtClean="0">
                <a:solidFill>
                  <a:schemeClr val="tx1"/>
                </a:solidFill>
              </a:rPr>
              <a:t>Lehre</a:t>
            </a:r>
          </a:p>
          <a:p>
            <a:pPr marL="285750" lvl="1" indent="-285750">
              <a:lnSpc>
                <a:spcPct val="100000"/>
              </a:lnSpc>
              <a:spcBef>
                <a:spcPts val="1000"/>
              </a:spcBef>
              <a:buClr>
                <a:srgbClr val="C50084"/>
              </a:buClr>
              <a:buFont typeface="Wingdings" panose="05000000000000000000" pitchFamily="2" charset="2"/>
              <a:buChar char="§"/>
            </a:pPr>
            <a:r>
              <a:rPr lang="de-DE" sz="1400" dirty="0" smtClean="0">
                <a:solidFill>
                  <a:schemeClr val="tx1"/>
                </a:solidFill>
              </a:rPr>
              <a:t>Verwaltungsprozesse </a:t>
            </a:r>
            <a:r>
              <a:rPr lang="de-DE" sz="1400" dirty="0">
                <a:solidFill>
                  <a:schemeClr val="tx1"/>
                </a:solidFill>
              </a:rPr>
              <a:t>im Sinne einer Student </a:t>
            </a:r>
            <a:r>
              <a:rPr lang="de-DE" sz="1400" dirty="0" smtClean="0">
                <a:solidFill>
                  <a:schemeClr val="tx1"/>
                </a:solidFill>
              </a:rPr>
              <a:t>Journey</a:t>
            </a:r>
          </a:p>
          <a:p>
            <a:pPr marL="0" lvl="1">
              <a:lnSpc>
                <a:spcPct val="100000"/>
              </a:lnSpc>
              <a:spcBef>
                <a:spcPts val="1000"/>
              </a:spcBef>
              <a:buClr>
                <a:srgbClr val="C50084"/>
              </a:buClr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 marL="0" lvl="1">
              <a:lnSpc>
                <a:spcPct val="100000"/>
              </a:lnSpc>
              <a:spcBef>
                <a:spcPts val="1000"/>
              </a:spcBef>
              <a:buClr>
                <a:srgbClr val="C50084"/>
              </a:buClr>
            </a:pPr>
            <a:r>
              <a:rPr lang="en-US" sz="1600" b="1" dirty="0" err="1" smtClean="0">
                <a:solidFill>
                  <a:schemeClr val="tx1"/>
                </a:solidFill>
                <a:latin typeface="+mj-lt"/>
              </a:rPr>
              <a:t>Strategische</a:t>
            </a:r>
            <a:r>
              <a:rPr lang="en-US" sz="1600" b="1" dirty="0" smtClean="0">
                <a:solidFill>
                  <a:schemeClr val="tx1"/>
                </a:solidFill>
                <a:latin typeface="+mj-lt"/>
              </a:rPr>
              <a:t> Partner</a:t>
            </a:r>
          </a:p>
          <a:p>
            <a:pPr marL="0" lvl="1">
              <a:lnSpc>
                <a:spcPct val="100000"/>
              </a:lnSpc>
              <a:spcBef>
                <a:spcPts val="1000"/>
              </a:spcBef>
              <a:buClr>
                <a:srgbClr val="C50084"/>
              </a:buClr>
            </a:pPr>
            <a:endParaRPr lang="en-US" sz="1600" b="1" dirty="0">
              <a:solidFill>
                <a:schemeClr val="tx1"/>
              </a:solidFill>
              <a:latin typeface="+mj-lt"/>
            </a:endParaRPr>
          </a:p>
          <a:p>
            <a:pPr marL="0" lvl="1">
              <a:lnSpc>
                <a:spcPct val="100000"/>
              </a:lnSpc>
              <a:spcBef>
                <a:spcPts val="1000"/>
              </a:spcBef>
              <a:buClr>
                <a:srgbClr val="C50084"/>
              </a:buClr>
            </a:pPr>
            <a:endParaRPr lang="en-US" sz="1600" b="1" dirty="0" smtClean="0">
              <a:solidFill>
                <a:schemeClr val="tx1"/>
              </a:solidFill>
              <a:latin typeface="+mj-lt"/>
            </a:endParaRPr>
          </a:p>
          <a:p>
            <a:pPr marL="0" lvl="1">
              <a:lnSpc>
                <a:spcPct val="100000"/>
              </a:lnSpc>
              <a:spcBef>
                <a:spcPts val="1000"/>
              </a:spcBef>
              <a:buClr>
                <a:srgbClr val="C50084"/>
              </a:buClr>
            </a:pPr>
            <a:endParaRPr lang="en-US" sz="1600" b="1" dirty="0">
              <a:solidFill>
                <a:schemeClr val="tx1"/>
              </a:solidFill>
              <a:latin typeface="+mj-lt"/>
            </a:endParaRPr>
          </a:p>
          <a:p>
            <a:pPr marL="0" lvl="1">
              <a:lnSpc>
                <a:spcPct val="100000"/>
              </a:lnSpc>
              <a:spcBef>
                <a:spcPts val="1000"/>
              </a:spcBef>
              <a:buClr>
                <a:srgbClr val="C50084"/>
              </a:buClr>
            </a:pPr>
            <a:endParaRPr lang="de-DE" sz="1400" dirty="0">
              <a:solidFill>
                <a:schemeClr val="tx1"/>
              </a:solidFill>
              <a:latin typeface="+mj-lt"/>
            </a:endParaRPr>
          </a:p>
          <a:p>
            <a:pPr marL="285750" indent="-285750">
              <a:lnSpc>
                <a:spcPct val="100000"/>
              </a:lnSpc>
              <a:buClr>
                <a:srgbClr val="C50084"/>
              </a:buClr>
              <a:buFont typeface="Wingdings" panose="05000000000000000000" pitchFamily="2" charset="2"/>
              <a:buChar char="§"/>
            </a:pPr>
            <a:endParaRPr lang="de-DE" sz="1400" b="0" dirty="0">
              <a:latin typeface="+mj-lt"/>
            </a:endParaRPr>
          </a:p>
          <a:p>
            <a:pPr marL="620100" lvl="1" indent="-342900">
              <a:buFont typeface="Arial" panose="020B0604020202020204" pitchFamily="34" charset="0"/>
              <a:buChar char="•"/>
            </a:pPr>
            <a:endParaRPr lang="de-DE" dirty="0">
              <a:latin typeface="+mj-lt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31" y="3469946"/>
            <a:ext cx="2141230" cy="97328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320" y="3592814"/>
            <a:ext cx="1168065" cy="72755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206" y="3612541"/>
            <a:ext cx="1720240" cy="68809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266" y="3692805"/>
            <a:ext cx="2293783" cy="52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4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" r="3432"/>
          <a:stretch>
            <a:fillRect/>
          </a:stretch>
        </p:blipFill>
        <p:spPr>
          <a:xfrm>
            <a:off x="295265" y="239336"/>
            <a:ext cx="8532000" cy="4579200"/>
          </a:xfrm>
        </p:spPr>
      </p:pic>
      <p:sp>
        <p:nvSpPr>
          <p:cNvPr id="29" name="Chevron 28"/>
          <p:cNvSpPr/>
          <p:nvPr/>
        </p:nvSpPr>
        <p:spPr>
          <a:xfrm rot="5400000">
            <a:off x="4335074" y="1228315"/>
            <a:ext cx="184132" cy="113455"/>
          </a:xfrm>
          <a:prstGeom prst="chevron">
            <a:avLst/>
          </a:prstGeom>
          <a:solidFill>
            <a:srgbClr val="616365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295265" y="4811993"/>
            <a:ext cx="3264139" cy="360000"/>
          </a:xfrm>
        </p:spPr>
        <p:txBody>
          <a:bodyPr/>
          <a:lstStyle/>
          <a:p>
            <a:r>
              <a:rPr lang="de-DE" sz="900" b="1" dirty="0" smtClean="0">
                <a:latin typeface="+mj-lt"/>
              </a:rPr>
              <a:t>Picture </a:t>
            </a:r>
            <a:r>
              <a:rPr lang="de-DE" sz="900" b="1" dirty="0" err="1" smtClean="0">
                <a:latin typeface="+mj-lt"/>
              </a:rPr>
              <a:t>by</a:t>
            </a:r>
            <a:r>
              <a:rPr lang="de-DE" sz="900" b="1" dirty="0" smtClean="0">
                <a:latin typeface="+mj-lt"/>
              </a:rPr>
              <a:t> </a:t>
            </a:r>
            <a:r>
              <a:rPr lang="de-DE" sz="900" b="1" dirty="0" err="1">
                <a:latin typeface="+mj-lt"/>
                <a:hlinkClick r:id="rId4"/>
              </a:rPr>
              <a:t>Clker</a:t>
            </a:r>
            <a:r>
              <a:rPr lang="de-DE" sz="900" b="1" dirty="0">
                <a:latin typeface="+mj-lt"/>
                <a:hlinkClick r:id="rId4"/>
              </a:rPr>
              <a:t>-Free-</a:t>
            </a:r>
            <a:r>
              <a:rPr lang="de-DE" sz="900" b="1" dirty="0" err="1">
                <a:latin typeface="+mj-lt"/>
                <a:hlinkClick r:id="rId4"/>
              </a:rPr>
              <a:t>Vector</a:t>
            </a:r>
            <a:r>
              <a:rPr lang="de-DE" sz="900" b="1" dirty="0">
                <a:latin typeface="+mj-lt"/>
                <a:hlinkClick r:id="rId4"/>
              </a:rPr>
              <a:t>-Images</a:t>
            </a:r>
            <a:r>
              <a:rPr lang="de-DE" sz="900" b="1" dirty="0">
                <a:latin typeface="+mj-lt"/>
              </a:rPr>
              <a:t> </a:t>
            </a:r>
            <a:r>
              <a:rPr lang="de-DE" sz="900" b="1" dirty="0" smtClean="0">
                <a:latin typeface="+mj-lt"/>
              </a:rPr>
              <a:t>on </a:t>
            </a:r>
            <a:r>
              <a:rPr lang="de-DE" sz="900" b="1" dirty="0" err="1">
                <a:latin typeface="+mj-lt"/>
                <a:hlinkClick r:id="rId5"/>
              </a:rPr>
              <a:t>Pixabay</a:t>
            </a:r>
            <a:endParaRPr lang="de-DE" sz="900" b="1" dirty="0">
              <a:latin typeface="+mj-lt"/>
            </a:endParaRPr>
          </a:p>
        </p:txBody>
      </p:sp>
      <p:sp>
        <p:nvSpPr>
          <p:cNvPr id="11" name="Chevron 10"/>
          <p:cNvSpPr/>
          <p:nvPr/>
        </p:nvSpPr>
        <p:spPr>
          <a:xfrm rot="5400000">
            <a:off x="4261759" y="1053194"/>
            <a:ext cx="241520" cy="143552"/>
          </a:xfrm>
          <a:prstGeom prst="chevron">
            <a:avLst/>
          </a:prstGeom>
          <a:solidFill>
            <a:srgbClr val="E98300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 rot="5400000">
            <a:off x="960666" y="1162384"/>
            <a:ext cx="241520" cy="143552"/>
          </a:xfrm>
          <a:prstGeom prst="chevron">
            <a:avLst/>
          </a:prstGeom>
          <a:solidFill>
            <a:srgbClr val="A2AD00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 rot="5400000">
            <a:off x="4797697" y="1403904"/>
            <a:ext cx="241520" cy="143552"/>
          </a:xfrm>
          <a:prstGeom prst="chevron">
            <a:avLst/>
          </a:prstGeom>
          <a:solidFill>
            <a:srgbClr val="A2AD00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 rot="5400000">
            <a:off x="7630524" y="1480083"/>
            <a:ext cx="241520" cy="143552"/>
          </a:xfrm>
          <a:prstGeom prst="chevron">
            <a:avLst/>
          </a:prstGeom>
          <a:solidFill>
            <a:srgbClr val="A2AD00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5400000">
            <a:off x="4725921" y="604592"/>
            <a:ext cx="241520" cy="143552"/>
          </a:xfrm>
          <a:prstGeom prst="chevron">
            <a:avLst/>
          </a:prstGeom>
          <a:solidFill>
            <a:srgbClr val="A2AD00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 rot="5400000">
            <a:off x="4368729" y="725352"/>
            <a:ext cx="241520" cy="143552"/>
          </a:xfrm>
          <a:prstGeom prst="chevron">
            <a:avLst/>
          </a:prstGeom>
          <a:solidFill>
            <a:srgbClr val="616365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 rot="5400000">
            <a:off x="5203346" y="1307636"/>
            <a:ext cx="241520" cy="143552"/>
          </a:xfrm>
          <a:prstGeom prst="chevron">
            <a:avLst/>
          </a:prstGeom>
          <a:solidFill>
            <a:srgbClr val="616365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 rot="5400000">
            <a:off x="1032442" y="838592"/>
            <a:ext cx="241520" cy="143552"/>
          </a:xfrm>
          <a:prstGeom prst="chevron">
            <a:avLst/>
          </a:prstGeom>
          <a:solidFill>
            <a:srgbClr val="616365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1" name="Chevron 20"/>
          <p:cNvSpPr/>
          <p:nvPr/>
        </p:nvSpPr>
        <p:spPr>
          <a:xfrm rot="5400000">
            <a:off x="2564607" y="2958255"/>
            <a:ext cx="241520" cy="143552"/>
          </a:xfrm>
          <a:prstGeom prst="chevron">
            <a:avLst/>
          </a:prstGeom>
          <a:solidFill>
            <a:srgbClr val="616365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2" name="Chevron 21"/>
          <p:cNvSpPr/>
          <p:nvPr/>
        </p:nvSpPr>
        <p:spPr>
          <a:xfrm rot="5400000">
            <a:off x="4535600" y="1162384"/>
            <a:ext cx="241520" cy="143552"/>
          </a:xfrm>
          <a:prstGeom prst="chevron">
            <a:avLst/>
          </a:prstGeom>
          <a:solidFill>
            <a:srgbClr val="616365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 rot="5400000">
            <a:off x="3987918" y="899859"/>
            <a:ext cx="241520" cy="143552"/>
          </a:xfrm>
          <a:prstGeom prst="chevron">
            <a:avLst/>
          </a:prstGeom>
          <a:solidFill>
            <a:srgbClr val="616365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4" name="Chevron 23"/>
          <p:cNvSpPr/>
          <p:nvPr/>
        </p:nvSpPr>
        <p:spPr>
          <a:xfrm rot="5400000">
            <a:off x="5444864" y="4257220"/>
            <a:ext cx="241520" cy="143552"/>
          </a:xfrm>
          <a:prstGeom prst="chevron">
            <a:avLst/>
          </a:prstGeom>
          <a:solidFill>
            <a:srgbClr val="E98300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5" name="Chevron 24"/>
          <p:cNvSpPr/>
          <p:nvPr/>
        </p:nvSpPr>
        <p:spPr>
          <a:xfrm rot="5400000">
            <a:off x="5438554" y="4908181"/>
            <a:ext cx="241520" cy="143552"/>
          </a:xfrm>
          <a:prstGeom prst="chevron">
            <a:avLst/>
          </a:prstGeom>
          <a:solidFill>
            <a:srgbClr val="616365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6" name="Chevron 25"/>
          <p:cNvSpPr/>
          <p:nvPr/>
        </p:nvSpPr>
        <p:spPr>
          <a:xfrm rot="5400000">
            <a:off x="5444864" y="4592499"/>
            <a:ext cx="241520" cy="143552"/>
          </a:xfrm>
          <a:prstGeom prst="chevron">
            <a:avLst/>
          </a:prstGeom>
          <a:solidFill>
            <a:srgbClr val="A2AD00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5701032" y="4241455"/>
            <a:ext cx="1812997" cy="8335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1250"/>
              </a:lnSpc>
            </a:pPr>
            <a:r>
              <a:rPr lang="de-DE" sz="1000" b="1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Fachhochschule Bielefeld</a:t>
            </a:r>
          </a:p>
          <a:p>
            <a:pPr>
              <a:lnSpc>
                <a:spcPts val="1250"/>
              </a:lnSpc>
            </a:pPr>
            <a:endParaRPr lang="de-DE" sz="1000" b="1" dirty="0">
              <a:latin typeface="+mj-lt"/>
              <a:ea typeface="Verdana" pitchFamily="34" charset="0"/>
              <a:cs typeface="Verdana" pitchFamily="34" charset="0"/>
            </a:endParaRPr>
          </a:p>
          <a:p>
            <a:pPr>
              <a:lnSpc>
                <a:spcPts val="1250"/>
              </a:lnSpc>
            </a:pPr>
            <a:r>
              <a:rPr lang="de-DE" sz="1000" b="1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Strategische Partner</a:t>
            </a:r>
          </a:p>
          <a:p>
            <a:pPr>
              <a:lnSpc>
                <a:spcPts val="1250"/>
              </a:lnSpc>
            </a:pPr>
            <a:endParaRPr lang="de-DE" sz="1000" b="1" dirty="0">
              <a:latin typeface="+mj-lt"/>
              <a:ea typeface="Verdana" pitchFamily="34" charset="0"/>
              <a:cs typeface="Verdana" pitchFamily="34" charset="0"/>
            </a:endParaRPr>
          </a:p>
          <a:p>
            <a:pPr>
              <a:lnSpc>
                <a:spcPts val="1250"/>
              </a:lnSpc>
            </a:pPr>
            <a:r>
              <a:rPr lang="de-DE" sz="1000" b="1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Lehrkooperationen</a:t>
            </a:r>
            <a:endParaRPr lang="de-DE" sz="1000" b="1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Chevron 27"/>
          <p:cNvSpPr/>
          <p:nvPr/>
        </p:nvSpPr>
        <p:spPr>
          <a:xfrm rot="5400000">
            <a:off x="7164116" y="1687547"/>
            <a:ext cx="241520" cy="143552"/>
          </a:xfrm>
          <a:prstGeom prst="chevron">
            <a:avLst/>
          </a:prstGeom>
          <a:solidFill>
            <a:srgbClr val="616365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1" name="Chevron 30"/>
          <p:cNvSpPr/>
          <p:nvPr/>
        </p:nvSpPr>
        <p:spPr>
          <a:xfrm rot="5400000">
            <a:off x="4800065" y="883488"/>
            <a:ext cx="241520" cy="143552"/>
          </a:xfrm>
          <a:prstGeom prst="chevron">
            <a:avLst/>
          </a:prstGeom>
          <a:solidFill>
            <a:srgbClr val="616365"/>
          </a:solidFill>
          <a:ln>
            <a:solidFill>
              <a:srgbClr val="722E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91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331200"/>
            <a:ext cx="5160962" cy="796560"/>
          </a:xfrm>
        </p:spPr>
        <p:txBody>
          <a:bodyPr/>
          <a:lstStyle/>
          <a:p>
            <a:r>
              <a:rPr lang="de-DE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Beispielkurs</a:t>
            </a:r>
            <a:endParaRPr lang="de-DE" b="1" dirty="0">
              <a:solidFill>
                <a:srgbClr val="E122A7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566" y="462494"/>
            <a:ext cx="1400867" cy="84052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53" y="1221949"/>
            <a:ext cx="2155248" cy="762873"/>
          </a:xfrm>
          <a:prstGeom prst="rect">
            <a:avLst/>
          </a:prstGeom>
        </p:spPr>
      </p:pic>
      <p:pic>
        <p:nvPicPr>
          <p:cNvPr id="1026" name="Picture 2" descr="http://www.zssu.ge/zssu2/sites/default/files/styles/medium/public/page/images/logo_0.png?itok=uDaMTl3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426" y="820173"/>
            <a:ext cx="1164647" cy="116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5" t="14185" r="8934" b="16843"/>
          <a:stretch/>
        </p:blipFill>
        <p:spPr>
          <a:xfrm>
            <a:off x="2087880" y="2250395"/>
            <a:ext cx="4968240" cy="2773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2087880" y="2235394"/>
            <a:ext cx="4968240" cy="2796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1" dirty="0" smtClean="0">
                <a:latin typeface="+mj-lt"/>
              </a:rPr>
              <a:t>Introduction </a:t>
            </a:r>
            <a:r>
              <a:rPr lang="en-US" sz="1400" i="1" dirty="0">
                <a:latin typeface="+mj-lt"/>
              </a:rPr>
              <a:t>to CBT for </a:t>
            </a:r>
            <a:r>
              <a:rPr lang="en-US" sz="1400" i="1" dirty="0" smtClean="0">
                <a:latin typeface="+mj-lt"/>
              </a:rPr>
              <a:t>children </a:t>
            </a:r>
            <a:r>
              <a:rPr lang="en-US" sz="1400" i="1" dirty="0">
                <a:latin typeface="+mj-lt"/>
              </a:rPr>
              <a:t>and </a:t>
            </a:r>
            <a:r>
              <a:rPr lang="en-US" sz="1400" i="1" dirty="0" smtClean="0">
                <a:latin typeface="+mj-lt"/>
              </a:rPr>
              <a:t>adolescents</a:t>
            </a:r>
            <a:endParaRPr lang="en-US" sz="1400" i="1" dirty="0">
              <a:latin typeface="+mj-lt"/>
            </a:endParaRPr>
          </a:p>
        </p:txBody>
      </p:sp>
      <p:cxnSp>
        <p:nvCxnSpPr>
          <p:cNvPr id="21" name="Gekrümmter Verbinder 20"/>
          <p:cNvCxnSpPr>
            <a:stCxn id="1026" idx="2"/>
            <a:endCxn id="15" idx="3"/>
          </p:cNvCxnSpPr>
          <p:nvPr/>
        </p:nvCxnSpPr>
        <p:spPr>
          <a:xfrm rot="5400000">
            <a:off x="6654728" y="2386213"/>
            <a:ext cx="1652415" cy="849630"/>
          </a:xfrm>
          <a:prstGeom prst="curvedConnector2">
            <a:avLst/>
          </a:prstGeom>
          <a:ln w="76200">
            <a:solidFill>
              <a:srgbClr val="E122A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stCxn id="5" idx="2"/>
            <a:endCxn id="8" idx="0"/>
          </p:cNvCxnSpPr>
          <p:nvPr/>
        </p:nvCxnSpPr>
        <p:spPr>
          <a:xfrm>
            <a:off x="4572000" y="1303014"/>
            <a:ext cx="0" cy="932380"/>
          </a:xfrm>
          <a:prstGeom prst="straightConnector1">
            <a:avLst/>
          </a:prstGeom>
          <a:ln w="76200">
            <a:solidFill>
              <a:srgbClr val="E122A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krümmter Verbinder 26"/>
          <p:cNvCxnSpPr>
            <a:stCxn id="6" idx="2"/>
            <a:endCxn id="15" idx="1"/>
          </p:cNvCxnSpPr>
          <p:nvPr/>
        </p:nvCxnSpPr>
        <p:spPr>
          <a:xfrm rot="16200000" flipH="1">
            <a:off x="879071" y="2428427"/>
            <a:ext cx="1652414" cy="765203"/>
          </a:xfrm>
          <a:prstGeom prst="curvedConnector2">
            <a:avLst/>
          </a:prstGeom>
          <a:ln w="76200">
            <a:solidFill>
              <a:srgbClr val="E122A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4838701" y="4981575"/>
            <a:ext cx="23088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7"/>
              </a:rPr>
              <a:t>Designed </a:t>
            </a:r>
            <a:r>
              <a:rPr 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7"/>
              </a:rPr>
              <a:t>by </a:t>
            </a:r>
            <a:r>
              <a:rPr lang="en-US" sz="1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7"/>
              </a:rPr>
              <a:t>pch.vector</a:t>
            </a:r>
            <a:r>
              <a:rPr 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7"/>
              </a:rPr>
              <a:t> / </a:t>
            </a:r>
            <a:r>
              <a:rPr lang="en-US" sz="1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7"/>
              </a:rPr>
              <a:t>Freepik</a:t>
            </a:r>
            <a:endParaRPr lang="de-DE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261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331200"/>
            <a:ext cx="5160962" cy="796560"/>
          </a:xfrm>
        </p:spPr>
        <p:txBody>
          <a:bodyPr/>
          <a:lstStyle/>
          <a:p>
            <a:r>
              <a:rPr lang="de-DE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Kurskonzept</a:t>
            </a:r>
            <a:endParaRPr lang="de-DE" b="1" dirty="0">
              <a:solidFill>
                <a:srgbClr val="E122A7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8" name="Gerader Verbinder 7"/>
          <p:cNvCxnSpPr/>
          <p:nvPr/>
        </p:nvCxnSpPr>
        <p:spPr>
          <a:xfrm>
            <a:off x="4572000" y="723900"/>
            <a:ext cx="0" cy="441721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" t="-596" r="4896" b="14125"/>
          <a:stretch/>
        </p:blipFill>
        <p:spPr>
          <a:xfrm>
            <a:off x="99060" y="2034540"/>
            <a:ext cx="4297680" cy="2554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hteck 9"/>
          <p:cNvSpPr/>
          <p:nvPr/>
        </p:nvSpPr>
        <p:spPr>
          <a:xfrm>
            <a:off x="4270" y="4589438"/>
            <a:ext cx="23196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4"/>
              </a:rPr>
              <a:t>Designed </a:t>
            </a:r>
            <a:r>
              <a:rPr 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4"/>
              </a:rPr>
              <a:t>by </a:t>
            </a:r>
            <a:r>
              <a:rPr lang="en-US" sz="1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4"/>
              </a:rPr>
              <a:t>pch.vector</a:t>
            </a:r>
            <a:r>
              <a:rPr 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4"/>
              </a:rPr>
              <a:t> / </a:t>
            </a:r>
            <a:r>
              <a:rPr lang="en-US" sz="1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4"/>
              </a:rPr>
              <a:t>Freepik</a:t>
            </a:r>
            <a:endParaRPr lang="de-DE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4" t="7199" r="6250" b="8856"/>
          <a:stretch/>
        </p:blipFill>
        <p:spPr>
          <a:xfrm>
            <a:off x="4747261" y="2036738"/>
            <a:ext cx="4301949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hteck 12"/>
          <p:cNvSpPr/>
          <p:nvPr/>
        </p:nvSpPr>
        <p:spPr>
          <a:xfrm>
            <a:off x="6820047" y="4594017"/>
            <a:ext cx="232395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4"/>
              </a:rPr>
              <a:t>Designed </a:t>
            </a:r>
            <a:r>
              <a:rPr 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4"/>
              </a:rPr>
              <a:t>by </a:t>
            </a:r>
            <a:r>
              <a:rPr lang="en-US" sz="1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4"/>
              </a:rPr>
              <a:t>pch.vector</a:t>
            </a:r>
            <a:r>
              <a:rPr lang="en-US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4"/>
              </a:rPr>
              <a:t> / </a:t>
            </a:r>
            <a:r>
              <a:rPr lang="en-US" sz="1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hlinkClick r:id="rId4"/>
              </a:rPr>
              <a:t>Freepik</a:t>
            </a:r>
            <a:endParaRPr lang="de-DE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50395" y="883920"/>
            <a:ext cx="3807132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600" b="1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Synchron (via Video Conference)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+mj-lt"/>
                <a:ea typeface="Verdana" pitchFamily="34" charset="0"/>
                <a:cs typeface="Verdana" pitchFamily="34" charset="0"/>
              </a:rPr>
              <a:t>Einführung</a:t>
            </a:r>
            <a:endParaRPr lang="de-DE" sz="1600" dirty="0">
              <a:latin typeface="+mj-lt"/>
              <a:ea typeface="Verdana" pitchFamily="34" charset="0"/>
              <a:cs typeface="Verdana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Gruppenarbeit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+mj-lt"/>
                <a:ea typeface="Verdana" pitchFamily="34" charset="0"/>
                <a:cs typeface="Verdana" pitchFamily="34" charset="0"/>
              </a:rPr>
              <a:t>Präsentation und </a:t>
            </a:r>
            <a:r>
              <a:rPr lang="de-DE" sz="1600" dirty="0" smtClean="0">
                <a:latin typeface="+mj-lt"/>
                <a:ea typeface="Verdana" pitchFamily="34" charset="0"/>
                <a:cs typeface="Verdana" pitchFamily="34" charset="0"/>
              </a:rPr>
              <a:t>Diskussion</a:t>
            </a:r>
            <a:endParaRPr lang="de-DE" sz="1600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855027" y="883919"/>
            <a:ext cx="2582438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600" b="1" dirty="0" smtClean="0">
                <a:latin typeface="+mj-lt"/>
                <a:ea typeface="Verdana" pitchFamily="34" charset="0"/>
                <a:cs typeface="Verdana" pitchFamily="34" charset="0"/>
              </a:rPr>
              <a:t>As</a:t>
            </a:r>
            <a:r>
              <a:rPr lang="de-DE" sz="1600" b="1" dirty="0" smtClean="0">
                <a:ea typeface="Verdana" pitchFamily="34" charset="0"/>
                <a:cs typeface="Verdana" pitchFamily="34" charset="0"/>
              </a:rPr>
              <a:t>ynchron</a:t>
            </a:r>
            <a:r>
              <a:rPr lang="de-DE" sz="1600" b="1" dirty="0" smtClean="0">
                <a:latin typeface="+mj-lt"/>
                <a:ea typeface="Verdana" pitchFamily="34" charset="0"/>
                <a:cs typeface="Verdana" pitchFamily="34" charset="0"/>
              </a:rPr>
              <a:t> (via ILIAS)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Einführungsvideos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+mj-lt"/>
                <a:ea typeface="Verdana" pitchFamily="34" charset="0"/>
                <a:cs typeface="Verdana" pitchFamily="34" charset="0"/>
              </a:rPr>
              <a:t>Fallstudien lesen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Fallstudien bearbeiten</a:t>
            </a:r>
            <a:endParaRPr lang="de-DE" sz="1600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97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860908" y="1266999"/>
            <a:ext cx="14221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20" dirty="0">
                <a:latin typeface="+mj-lt"/>
              </a:rPr>
              <a:t>FH Bielefeld</a:t>
            </a:r>
          </a:p>
        </p:txBody>
      </p:sp>
      <p:sp>
        <p:nvSpPr>
          <p:cNvPr id="7" name="Flussdiagramm: Dokument 6"/>
          <p:cNvSpPr/>
          <p:nvPr/>
        </p:nvSpPr>
        <p:spPr>
          <a:xfrm>
            <a:off x="3934299" y="1602733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8" name="Flussdiagramm: Dokument 7"/>
          <p:cNvSpPr/>
          <p:nvPr/>
        </p:nvSpPr>
        <p:spPr>
          <a:xfrm>
            <a:off x="4261572" y="1602733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9" name="Flussdiagramm: Dokument 8"/>
          <p:cNvSpPr/>
          <p:nvPr/>
        </p:nvSpPr>
        <p:spPr>
          <a:xfrm>
            <a:off x="4588846" y="1601978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0" name="Flussdiagramm: Dokument 9"/>
          <p:cNvSpPr/>
          <p:nvPr/>
        </p:nvSpPr>
        <p:spPr>
          <a:xfrm>
            <a:off x="4916119" y="1601978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1" name="Flussdiagramm: Dokument 10"/>
          <p:cNvSpPr/>
          <p:nvPr/>
        </p:nvSpPr>
        <p:spPr>
          <a:xfrm>
            <a:off x="3934299" y="1866918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2" name="Flussdiagramm: Dokument 11"/>
          <p:cNvSpPr/>
          <p:nvPr/>
        </p:nvSpPr>
        <p:spPr>
          <a:xfrm>
            <a:off x="4261572" y="1866918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3" name="Flussdiagramm: Dokument 12"/>
          <p:cNvSpPr/>
          <p:nvPr/>
        </p:nvSpPr>
        <p:spPr>
          <a:xfrm>
            <a:off x="4588846" y="1866918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4" name="Flussdiagramm: Dokument 13"/>
          <p:cNvSpPr/>
          <p:nvPr/>
        </p:nvSpPr>
        <p:spPr>
          <a:xfrm>
            <a:off x="4916119" y="1866918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6179561" y="2419937"/>
            <a:ext cx="1369286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20" dirty="0"/>
              <a:t>Partner</a:t>
            </a:r>
          </a:p>
          <a:p>
            <a:pPr algn="ctr"/>
            <a:r>
              <a:rPr lang="de-DE" sz="1620" dirty="0"/>
              <a:t>Hochschule</a:t>
            </a:r>
          </a:p>
        </p:txBody>
      </p:sp>
      <p:grpSp>
        <p:nvGrpSpPr>
          <p:cNvPr id="6" name="Gruppieren 5"/>
          <p:cNvGrpSpPr/>
          <p:nvPr/>
        </p:nvGrpSpPr>
        <p:grpSpPr>
          <a:xfrm>
            <a:off x="6216660" y="3009629"/>
            <a:ext cx="1275403" cy="486757"/>
            <a:chOff x="6907400" y="3026532"/>
            <a:chExt cx="1417114" cy="540841"/>
          </a:xfrm>
        </p:grpSpPr>
        <p:sp>
          <p:nvSpPr>
            <p:cNvPr id="39" name="Flussdiagramm: Dokument 38"/>
            <p:cNvSpPr/>
            <p:nvPr/>
          </p:nvSpPr>
          <p:spPr>
            <a:xfrm>
              <a:off x="6907400" y="3027371"/>
              <a:ext cx="326203" cy="246464"/>
            </a:xfrm>
            <a:prstGeom prst="flowChartDocument">
              <a:avLst/>
            </a:prstGeom>
            <a:solidFill>
              <a:srgbClr val="0033A0"/>
            </a:solidFill>
            <a:ln w="19050">
              <a:solidFill>
                <a:srgbClr val="F681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40" name="Flussdiagramm: Dokument 39"/>
            <p:cNvSpPr/>
            <p:nvPr/>
          </p:nvSpPr>
          <p:spPr>
            <a:xfrm>
              <a:off x="7271037" y="3027371"/>
              <a:ext cx="326203" cy="246464"/>
            </a:xfrm>
            <a:prstGeom prst="flowChartDocument">
              <a:avLst/>
            </a:prstGeom>
            <a:solidFill>
              <a:srgbClr val="0033A0"/>
            </a:solidFill>
            <a:ln w="19050">
              <a:solidFill>
                <a:srgbClr val="FF8B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41" name="Flussdiagramm: Dokument 40"/>
            <p:cNvSpPr/>
            <p:nvPr/>
          </p:nvSpPr>
          <p:spPr>
            <a:xfrm>
              <a:off x="7634674" y="3026532"/>
              <a:ext cx="326203" cy="246464"/>
            </a:xfrm>
            <a:prstGeom prst="flowChartDocument">
              <a:avLst/>
            </a:prstGeom>
            <a:solidFill>
              <a:srgbClr val="0033A0"/>
            </a:solidFill>
            <a:ln w="19050">
              <a:solidFill>
                <a:srgbClr val="FF8B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42" name="Flussdiagramm: Dokument 41"/>
            <p:cNvSpPr/>
            <p:nvPr/>
          </p:nvSpPr>
          <p:spPr>
            <a:xfrm>
              <a:off x="7998311" y="3026532"/>
              <a:ext cx="326203" cy="246464"/>
            </a:xfrm>
            <a:prstGeom prst="flowChartDocument">
              <a:avLst/>
            </a:prstGeom>
            <a:solidFill>
              <a:srgbClr val="0033A0"/>
            </a:solidFill>
            <a:ln w="19050">
              <a:solidFill>
                <a:srgbClr val="FF8B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43" name="Flussdiagramm: Dokument 42"/>
            <p:cNvSpPr/>
            <p:nvPr/>
          </p:nvSpPr>
          <p:spPr>
            <a:xfrm>
              <a:off x="6907400" y="3320909"/>
              <a:ext cx="326203" cy="246464"/>
            </a:xfrm>
            <a:prstGeom prst="flowChartDocument">
              <a:avLst/>
            </a:prstGeom>
            <a:solidFill>
              <a:srgbClr val="0033A0"/>
            </a:solidFill>
            <a:ln w="19050">
              <a:solidFill>
                <a:srgbClr val="FF8B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44" name="Flussdiagramm: Dokument 43"/>
            <p:cNvSpPr/>
            <p:nvPr/>
          </p:nvSpPr>
          <p:spPr>
            <a:xfrm>
              <a:off x="7271037" y="3320909"/>
              <a:ext cx="326203" cy="246464"/>
            </a:xfrm>
            <a:prstGeom prst="flowChartDocument">
              <a:avLst/>
            </a:prstGeom>
            <a:solidFill>
              <a:srgbClr val="0033A0"/>
            </a:solidFill>
            <a:ln w="19050">
              <a:solidFill>
                <a:srgbClr val="FF8B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45" name="Flussdiagramm: Dokument 44"/>
            <p:cNvSpPr/>
            <p:nvPr/>
          </p:nvSpPr>
          <p:spPr>
            <a:xfrm>
              <a:off x="7634674" y="3320909"/>
              <a:ext cx="326203" cy="246464"/>
            </a:xfrm>
            <a:prstGeom prst="flowChartDocument">
              <a:avLst/>
            </a:prstGeom>
            <a:solidFill>
              <a:srgbClr val="0033A0"/>
            </a:solidFill>
            <a:ln w="19050">
              <a:solidFill>
                <a:srgbClr val="FF8B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46" name="Flussdiagramm: Dokument 45"/>
            <p:cNvSpPr/>
            <p:nvPr/>
          </p:nvSpPr>
          <p:spPr>
            <a:xfrm>
              <a:off x="7998311" y="3320909"/>
              <a:ext cx="326203" cy="246464"/>
            </a:xfrm>
            <a:prstGeom prst="flowChartDocument">
              <a:avLst/>
            </a:prstGeom>
            <a:solidFill>
              <a:srgbClr val="0033A0"/>
            </a:solidFill>
            <a:ln w="19050">
              <a:solidFill>
                <a:srgbClr val="FF8B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sp>
        <p:nvSpPr>
          <p:cNvPr id="71" name="Textfeld 70"/>
          <p:cNvSpPr txBox="1"/>
          <p:nvPr/>
        </p:nvSpPr>
        <p:spPr>
          <a:xfrm>
            <a:off x="1584585" y="2399700"/>
            <a:ext cx="1369286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20" dirty="0">
                <a:latin typeface="+mj-lt"/>
              </a:rPr>
              <a:t>Partner</a:t>
            </a:r>
          </a:p>
          <a:p>
            <a:pPr algn="ctr"/>
            <a:r>
              <a:rPr lang="de-DE" sz="1620" dirty="0" smtClean="0">
                <a:latin typeface="+mj-lt"/>
              </a:rPr>
              <a:t>Hochschule</a:t>
            </a:r>
            <a:endParaRPr lang="de-DE" sz="1620" dirty="0">
              <a:latin typeface="+mj-lt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1628094" y="3009629"/>
            <a:ext cx="1298263" cy="492472"/>
            <a:chOff x="1808994" y="3026532"/>
            <a:chExt cx="1442514" cy="547191"/>
          </a:xfrm>
        </p:grpSpPr>
        <p:sp>
          <p:nvSpPr>
            <p:cNvPr id="72" name="Flussdiagramm: Dokument 71"/>
            <p:cNvSpPr/>
            <p:nvPr/>
          </p:nvSpPr>
          <p:spPr>
            <a:xfrm>
              <a:off x="1808994" y="3027371"/>
              <a:ext cx="326203" cy="246464"/>
            </a:xfrm>
            <a:prstGeom prst="flowChartDocumen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73" name="Flussdiagramm: Dokument 72"/>
            <p:cNvSpPr/>
            <p:nvPr/>
          </p:nvSpPr>
          <p:spPr>
            <a:xfrm>
              <a:off x="2178981" y="3027371"/>
              <a:ext cx="326203" cy="246464"/>
            </a:xfrm>
            <a:prstGeom prst="flowChartDocumen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74" name="Flussdiagramm: Dokument 73"/>
            <p:cNvSpPr/>
            <p:nvPr/>
          </p:nvSpPr>
          <p:spPr>
            <a:xfrm>
              <a:off x="2555318" y="3026532"/>
              <a:ext cx="326203" cy="246464"/>
            </a:xfrm>
            <a:prstGeom prst="flowChartDocumen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75" name="Flussdiagramm: Dokument 74"/>
            <p:cNvSpPr/>
            <p:nvPr/>
          </p:nvSpPr>
          <p:spPr>
            <a:xfrm>
              <a:off x="2925305" y="3026532"/>
              <a:ext cx="326203" cy="246464"/>
            </a:xfrm>
            <a:prstGeom prst="flowChartDocumen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76" name="Flussdiagramm: Dokument 75"/>
            <p:cNvSpPr/>
            <p:nvPr/>
          </p:nvSpPr>
          <p:spPr>
            <a:xfrm>
              <a:off x="1808994" y="3327259"/>
              <a:ext cx="326203" cy="246464"/>
            </a:xfrm>
            <a:prstGeom prst="flowChartDocumen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77" name="Flussdiagramm: Dokument 76"/>
            <p:cNvSpPr/>
            <p:nvPr/>
          </p:nvSpPr>
          <p:spPr>
            <a:xfrm>
              <a:off x="2178981" y="3327259"/>
              <a:ext cx="326203" cy="246464"/>
            </a:xfrm>
            <a:prstGeom prst="flowChartDocumen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78" name="Flussdiagramm: Dokument 77"/>
            <p:cNvSpPr/>
            <p:nvPr/>
          </p:nvSpPr>
          <p:spPr>
            <a:xfrm>
              <a:off x="2555318" y="3327259"/>
              <a:ext cx="326203" cy="246464"/>
            </a:xfrm>
            <a:prstGeom prst="flowChartDocumen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79" name="Flussdiagramm: Dokument 78"/>
            <p:cNvSpPr/>
            <p:nvPr/>
          </p:nvSpPr>
          <p:spPr>
            <a:xfrm>
              <a:off x="2925305" y="3327259"/>
              <a:ext cx="326203" cy="246464"/>
            </a:xfrm>
            <a:prstGeom prst="flowChartDocumen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sp>
        <p:nvSpPr>
          <p:cNvPr id="104" name="Textfeld 103"/>
          <p:cNvSpPr txBox="1"/>
          <p:nvPr/>
        </p:nvSpPr>
        <p:spPr>
          <a:xfrm>
            <a:off x="3865623" y="3077064"/>
            <a:ext cx="1369286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20" dirty="0"/>
              <a:t>Partner</a:t>
            </a:r>
          </a:p>
          <a:p>
            <a:pPr algn="ctr"/>
            <a:r>
              <a:rPr lang="de-DE" sz="1620" dirty="0"/>
              <a:t>Hochschule</a:t>
            </a:r>
          </a:p>
        </p:txBody>
      </p:sp>
      <p:sp>
        <p:nvSpPr>
          <p:cNvPr id="105" name="Flussdiagramm: Dokument 104"/>
          <p:cNvSpPr/>
          <p:nvPr/>
        </p:nvSpPr>
        <p:spPr>
          <a:xfrm>
            <a:off x="3903565" y="3661419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06" name="Flussdiagramm: Dokument 105"/>
          <p:cNvSpPr/>
          <p:nvPr/>
        </p:nvSpPr>
        <p:spPr>
          <a:xfrm>
            <a:off x="4230838" y="3661419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07" name="Flussdiagramm: Dokument 106"/>
          <p:cNvSpPr/>
          <p:nvPr/>
        </p:nvSpPr>
        <p:spPr>
          <a:xfrm>
            <a:off x="4558112" y="3660663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08" name="Flussdiagramm: Dokument 107"/>
          <p:cNvSpPr/>
          <p:nvPr/>
        </p:nvSpPr>
        <p:spPr>
          <a:xfrm>
            <a:off x="4885385" y="3660663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09" name="Flussdiagramm: Dokument 108"/>
          <p:cNvSpPr/>
          <p:nvPr/>
        </p:nvSpPr>
        <p:spPr>
          <a:xfrm>
            <a:off x="3903565" y="3925603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10" name="Flussdiagramm: Dokument 109"/>
          <p:cNvSpPr/>
          <p:nvPr/>
        </p:nvSpPr>
        <p:spPr>
          <a:xfrm>
            <a:off x="4230838" y="3925603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11" name="Flussdiagramm: Dokument 110"/>
          <p:cNvSpPr/>
          <p:nvPr/>
        </p:nvSpPr>
        <p:spPr>
          <a:xfrm>
            <a:off x="4558112" y="3925603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12" name="Flussdiagramm: Dokument 111"/>
          <p:cNvSpPr/>
          <p:nvPr/>
        </p:nvSpPr>
        <p:spPr>
          <a:xfrm>
            <a:off x="4885385" y="3925603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4000090" y="2170336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3" name="Auf der gleichen Seite des Rechtecks liegende Ecken abrunden 2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4327363" y="2170336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21" name="Auf der gleichen Seite des Rechtecks liegende Ecken abrunden 20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4654636" y="2170336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27" name="Auf der gleichen Seite des Rechtecks liegende Ecken abrunden 26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4981910" y="2170336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33" name="Auf der gleichen Seite des Rechtecks liegende Ecken abrunden 32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6282451" y="3577986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48" name="Auf der gleichen Seite des Rechtecks liegende Ecken abrunden 47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53" name="Gruppieren 52"/>
          <p:cNvGrpSpPr/>
          <p:nvPr/>
        </p:nvGrpSpPr>
        <p:grpSpPr>
          <a:xfrm>
            <a:off x="6609724" y="3577986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54" name="Auf der gleichen Seite des Rechtecks liegende Ecken abrunden 53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6936998" y="3577986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60" name="Auf der gleichen Seite des Rechtecks liegende Ecken abrunden 59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61" name="Ellipse 60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65" name="Gruppieren 64"/>
          <p:cNvGrpSpPr/>
          <p:nvPr/>
        </p:nvGrpSpPr>
        <p:grpSpPr>
          <a:xfrm>
            <a:off x="7264271" y="3577986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66" name="Auf der gleichen Seite des Rechtecks liegende Ecken abrunden 65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67" name="Ellipse 66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13" name="Gruppieren 112"/>
          <p:cNvGrpSpPr/>
          <p:nvPr/>
        </p:nvGrpSpPr>
        <p:grpSpPr>
          <a:xfrm>
            <a:off x="3969356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14" name="Auf der gleichen Seite des Rechtecks liegende Ecken abrunden 113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15" name="Ellipse 114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19" name="Gruppieren 118"/>
          <p:cNvGrpSpPr/>
          <p:nvPr/>
        </p:nvGrpSpPr>
        <p:grpSpPr>
          <a:xfrm>
            <a:off x="4296629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20" name="Auf der gleichen Seite des Rechtecks liegende Ecken abrunden 119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21" name="Ellipse 120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25" name="Gruppieren 124"/>
          <p:cNvGrpSpPr/>
          <p:nvPr/>
        </p:nvGrpSpPr>
        <p:grpSpPr>
          <a:xfrm>
            <a:off x="4623902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26" name="Auf der gleichen Seite des Rechtecks liegende Ecken abrunden 125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27" name="Ellipse 126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31" name="Gruppieren 130"/>
          <p:cNvGrpSpPr/>
          <p:nvPr/>
        </p:nvGrpSpPr>
        <p:grpSpPr>
          <a:xfrm>
            <a:off x="4951175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32" name="Auf der gleichen Seite des Rechtecks liegende Ecken abrunden 131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33" name="Ellipse 132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80" name="Gruppieren 79"/>
          <p:cNvGrpSpPr/>
          <p:nvPr/>
        </p:nvGrpSpPr>
        <p:grpSpPr>
          <a:xfrm>
            <a:off x="1705316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81" name="Auf der gleichen Seite des Rechtecks liegende Ecken abrunden 80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82" name="Ellipse 81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86" name="Gruppieren 85"/>
          <p:cNvGrpSpPr/>
          <p:nvPr/>
        </p:nvGrpSpPr>
        <p:grpSpPr>
          <a:xfrm>
            <a:off x="2032589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87" name="Auf der gleichen Seite des Rechtecks liegende Ecken abrunden 86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92" name="Gruppieren 91"/>
          <p:cNvGrpSpPr/>
          <p:nvPr/>
        </p:nvGrpSpPr>
        <p:grpSpPr>
          <a:xfrm>
            <a:off x="2359862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93" name="Auf der gleichen Seite des Rechtecks liegende Ecken abrunden 92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94" name="Ellipse 93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98" name="Gruppieren 97"/>
          <p:cNvGrpSpPr/>
          <p:nvPr/>
        </p:nvGrpSpPr>
        <p:grpSpPr>
          <a:xfrm>
            <a:off x="2687135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99" name="Auf der gleichen Seite des Rechtecks liegende Ecken abrunden 98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00" name="Ellipse 99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sp>
        <p:nvSpPr>
          <p:cNvPr id="137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 txBox="1">
            <a:spLocks/>
          </p:cNvSpPr>
          <p:nvPr/>
        </p:nvSpPr>
        <p:spPr>
          <a:xfrm>
            <a:off x="611188" y="331200"/>
            <a:ext cx="7976552" cy="79656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009BB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Umsetzungsvariante</a:t>
            </a:r>
            <a:r>
              <a:rPr lang="en-US" b="1" dirty="0" err="1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n</a:t>
            </a:r>
            <a:endParaRPr lang="en-US" b="1" dirty="0" smtClean="0">
              <a:solidFill>
                <a:srgbClr val="E122A7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en-US" sz="2150" b="1" dirty="0" err="1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Gastzugänge</a:t>
            </a:r>
            <a:endParaRPr lang="de-DE" sz="2150" b="1" dirty="0">
              <a:solidFill>
                <a:srgbClr val="E122A7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86" name="Gruppieren 185"/>
          <p:cNvGrpSpPr/>
          <p:nvPr/>
        </p:nvGrpSpPr>
        <p:grpSpPr>
          <a:xfrm>
            <a:off x="1702943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187" name="Auf der gleichen Seite des Rechtecks liegende Ecken abrunden 186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88" name="Ellipse 187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89" name="Gruppieren 188"/>
          <p:cNvGrpSpPr/>
          <p:nvPr/>
        </p:nvGrpSpPr>
        <p:grpSpPr>
          <a:xfrm>
            <a:off x="2030216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190" name="Auf der gleichen Seite des Rechtecks liegende Ecken abrunden 189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91" name="Ellipse 190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92" name="Gruppieren 191"/>
          <p:cNvGrpSpPr/>
          <p:nvPr/>
        </p:nvGrpSpPr>
        <p:grpSpPr>
          <a:xfrm>
            <a:off x="2357489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193" name="Auf der gleichen Seite des Rechtecks liegende Ecken abrunden 192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94" name="Ellipse 193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95" name="Gruppieren 194"/>
          <p:cNvGrpSpPr/>
          <p:nvPr/>
        </p:nvGrpSpPr>
        <p:grpSpPr>
          <a:xfrm>
            <a:off x="2684762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196" name="Auf der gleichen Seite des Rechtecks liegende Ecken abrunden 195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97" name="Ellipse 196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98" name="Gruppieren 197"/>
          <p:cNvGrpSpPr/>
          <p:nvPr/>
        </p:nvGrpSpPr>
        <p:grpSpPr>
          <a:xfrm>
            <a:off x="4000089" y="2163895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199" name="Auf der gleichen Seite des Rechtecks liegende Ecken abrunden 198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00" name="Ellipse 199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01" name="Gruppieren 200"/>
          <p:cNvGrpSpPr/>
          <p:nvPr/>
        </p:nvGrpSpPr>
        <p:grpSpPr>
          <a:xfrm>
            <a:off x="4327362" y="2163895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202" name="Auf der gleichen Seite des Rechtecks liegende Ecken abrunden 201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03" name="Ellipse 202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04" name="Gruppieren 203"/>
          <p:cNvGrpSpPr/>
          <p:nvPr/>
        </p:nvGrpSpPr>
        <p:grpSpPr>
          <a:xfrm>
            <a:off x="4654636" y="2163895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205" name="Auf der gleichen Seite des Rechtecks liegende Ecken abrunden 204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06" name="Ellipse 205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07" name="Gruppieren 206"/>
          <p:cNvGrpSpPr/>
          <p:nvPr/>
        </p:nvGrpSpPr>
        <p:grpSpPr>
          <a:xfrm>
            <a:off x="4981910" y="2170336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208" name="Auf der gleichen Seite des Rechtecks liegende Ecken abrunden 207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09" name="Ellipse 208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10" name="Gruppieren 209"/>
          <p:cNvGrpSpPr/>
          <p:nvPr/>
        </p:nvGrpSpPr>
        <p:grpSpPr>
          <a:xfrm>
            <a:off x="3965059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211" name="Auf der gleichen Seite des Rechtecks liegende Ecken abrunden 210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12" name="Ellipse 211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13" name="Gruppieren 212"/>
          <p:cNvGrpSpPr/>
          <p:nvPr/>
        </p:nvGrpSpPr>
        <p:grpSpPr>
          <a:xfrm>
            <a:off x="4292332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214" name="Auf der gleichen Seite des Rechtecks liegende Ecken abrunden 213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15" name="Ellipse 214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16" name="Gruppieren 215"/>
          <p:cNvGrpSpPr/>
          <p:nvPr/>
        </p:nvGrpSpPr>
        <p:grpSpPr>
          <a:xfrm>
            <a:off x="4619605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217" name="Auf der gleichen Seite des Rechtecks liegende Ecken abrunden 216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18" name="Ellipse 217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19" name="Gruppieren 218"/>
          <p:cNvGrpSpPr/>
          <p:nvPr/>
        </p:nvGrpSpPr>
        <p:grpSpPr>
          <a:xfrm>
            <a:off x="4946878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220" name="Auf der gleichen Seite des Rechtecks liegende Ecken abrunden 219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21" name="Ellipse 220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22" name="Gruppieren 221"/>
          <p:cNvGrpSpPr/>
          <p:nvPr/>
        </p:nvGrpSpPr>
        <p:grpSpPr>
          <a:xfrm>
            <a:off x="6282451" y="3570795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223" name="Auf der gleichen Seite des Rechtecks liegende Ecken abrunden 222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24" name="Ellipse 223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25" name="Gruppieren 224"/>
          <p:cNvGrpSpPr/>
          <p:nvPr/>
        </p:nvGrpSpPr>
        <p:grpSpPr>
          <a:xfrm>
            <a:off x="6609724" y="3570795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226" name="Auf der gleichen Seite des Rechtecks liegende Ecken abrunden 225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27" name="Ellipse 226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28" name="Gruppieren 227"/>
          <p:cNvGrpSpPr/>
          <p:nvPr/>
        </p:nvGrpSpPr>
        <p:grpSpPr>
          <a:xfrm>
            <a:off x="6936998" y="3570795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229" name="Auf der gleichen Seite des Rechtecks liegende Ecken abrunden 228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30" name="Ellipse 229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31" name="Gruppieren 230"/>
          <p:cNvGrpSpPr/>
          <p:nvPr/>
        </p:nvGrpSpPr>
        <p:grpSpPr>
          <a:xfrm>
            <a:off x="7264271" y="3570795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232" name="Auf der gleichen Seite des Rechtecks liegende Ecken abrunden 231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33" name="Ellipse 232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410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0.25208 -0.201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-1011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" dur="indefinite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" dur="indefinite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L 0.28334 0.1586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791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0.46441 0.04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12" y="211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44444E-6 L 0.46493 0.0436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47" y="216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-0.17951 0.2936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76" y="1466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33333E-6 L -0.0033 0.4038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20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0.03177 0.40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2025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9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0.14253 0.2894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1447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4" dur="indefinite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44444E-6 L -0.24774 -0.0672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96" y="-336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0.00399 -0.317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15889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4" dur="indefinite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L 0.04011 -0.31694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7" y="-15861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9" dur="indefinite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0.2533 -0.07138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56" y="-358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4" dur="indefinite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-0.46493 0.0488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47" y="244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9" dur="indefinite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L -0.42934 0.04777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76" y="238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4" dur="indefinite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32517 0.1594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67" y="7972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9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L -0.28594 -0.20334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06" y="-10167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4" dur="indefinite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lussdiagramm: Dokument 40"/>
          <p:cNvSpPr/>
          <p:nvPr/>
        </p:nvSpPr>
        <p:spPr>
          <a:xfrm>
            <a:off x="6871207" y="3009629"/>
            <a:ext cx="293583" cy="221818"/>
          </a:xfrm>
          <a:prstGeom prst="flowChartDocument">
            <a:avLst/>
          </a:prstGeom>
          <a:solidFill>
            <a:srgbClr val="0033A0"/>
          </a:solidFill>
          <a:ln w="19050">
            <a:solidFill>
              <a:srgbClr val="FF8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862514" y="1262285"/>
            <a:ext cx="14221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20" dirty="0">
                <a:latin typeface="+mj-lt"/>
              </a:rPr>
              <a:t>FH Bielefeld</a:t>
            </a:r>
          </a:p>
        </p:txBody>
      </p:sp>
      <p:sp>
        <p:nvSpPr>
          <p:cNvPr id="8" name="Flussdiagramm: Dokument 7"/>
          <p:cNvSpPr/>
          <p:nvPr/>
        </p:nvSpPr>
        <p:spPr>
          <a:xfrm>
            <a:off x="4261572" y="1602733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9" name="Flussdiagramm: Dokument 8"/>
          <p:cNvSpPr/>
          <p:nvPr/>
        </p:nvSpPr>
        <p:spPr>
          <a:xfrm>
            <a:off x="4588846" y="1601978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0" name="Flussdiagramm: Dokument 9"/>
          <p:cNvSpPr/>
          <p:nvPr/>
        </p:nvSpPr>
        <p:spPr>
          <a:xfrm>
            <a:off x="4916119" y="1601978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4000090" y="2170336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3" name="Auf der gleichen Seite des Rechtecks liegende Ecken abrunden 2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4000090" y="2401793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18" name="Auf der gleichen Seite des Rechtecks liegende Ecken abrunden 17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9" name="Ellipse 18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4327363" y="2170336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21" name="Auf der gleichen Seite des Rechtecks liegende Ecken abrunden 20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4327363" y="2401793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24" name="Auf der gleichen Seite des Rechtecks liegende Ecken abrunden 23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4654636" y="2170336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27" name="Auf der gleichen Seite des Rechtecks liegende Ecken abrunden 26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4654636" y="2401793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30" name="Auf der gleichen Seite des Rechtecks liegende Ecken abrunden 29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4981910" y="2170336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33" name="Auf der gleichen Seite des Rechtecks liegende Ecken abrunden 32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35" name="Gruppieren 34"/>
          <p:cNvGrpSpPr/>
          <p:nvPr/>
        </p:nvGrpSpPr>
        <p:grpSpPr>
          <a:xfrm>
            <a:off x="4981910" y="2401793"/>
            <a:ext cx="162000" cy="194400"/>
            <a:chOff x="4457700" y="3379456"/>
            <a:chExt cx="180000" cy="216000"/>
          </a:xfrm>
          <a:solidFill>
            <a:srgbClr val="A1B000"/>
          </a:solidFill>
        </p:grpSpPr>
        <p:sp>
          <p:nvSpPr>
            <p:cNvPr id="36" name="Auf der gleichen Seite des Rechtecks liegende Ecken abrunden 35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>
              <a:solidFill>
                <a:srgbClr val="CFD49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sp>
        <p:nvSpPr>
          <p:cNvPr id="39" name="Flussdiagramm: Dokument 38"/>
          <p:cNvSpPr/>
          <p:nvPr/>
        </p:nvSpPr>
        <p:spPr>
          <a:xfrm>
            <a:off x="6216660" y="3010384"/>
            <a:ext cx="293583" cy="221818"/>
          </a:xfrm>
          <a:prstGeom prst="flowChartDocument">
            <a:avLst/>
          </a:prstGeom>
          <a:solidFill>
            <a:srgbClr val="0033A0"/>
          </a:solidFill>
          <a:ln w="19050">
            <a:solidFill>
              <a:srgbClr val="F681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40" name="Flussdiagramm: Dokument 39"/>
          <p:cNvSpPr/>
          <p:nvPr/>
        </p:nvSpPr>
        <p:spPr>
          <a:xfrm>
            <a:off x="6543934" y="3010384"/>
            <a:ext cx="293583" cy="221818"/>
          </a:xfrm>
          <a:prstGeom prst="flowChartDocument">
            <a:avLst/>
          </a:prstGeom>
          <a:solidFill>
            <a:srgbClr val="0033A0"/>
          </a:solidFill>
          <a:ln w="19050">
            <a:solidFill>
              <a:srgbClr val="FF8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42" name="Flussdiagramm: Dokument 41"/>
          <p:cNvSpPr/>
          <p:nvPr/>
        </p:nvSpPr>
        <p:spPr>
          <a:xfrm>
            <a:off x="7198480" y="3009629"/>
            <a:ext cx="293583" cy="221818"/>
          </a:xfrm>
          <a:prstGeom prst="flowChartDocument">
            <a:avLst/>
          </a:prstGeom>
          <a:solidFill>
            <a:srgbClr val="0033A0"/>
          </a:solidFill>
          <a:ln w="19050">
            <a:solidFill>
              <a:srgbClr val="FF8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grpSp>
        <p:nvGrpSpPr>
          <p:cNvPr id="47" name="Gruppieren 46"/>
          <p:cNvGrpSpPr/>
          <p:nvPr/>
        </p:nvGrpSpPr>
        <p:grpSpPr>
          <a:xfrm>
            <a:off x="6282451" y="3577986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48" name="Auf der gleichen Seite des Rechtecks liegende Ecken abrunden 47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50" name="Gruppieren 49"/>
          <p:cNvGrpSpPr/>
          <p:nvPr/>
        </p:nvGrpSpPr>
        <p:grpSpPr>
          <a:xfrm>
            <a:off x="6282451" y="3809444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51" name="Auf der gleichen Seite des Rechtecks liegende Ecken abrunden 50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52" name="Ellipse 51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53" name="Gruppieren 52"/>
          <p:cNvGrpSpPr/>
          <p:nvPr/>
        </p:nvGrpSpPr>
        <p:grpSpPr>
          <a:xfrm>
            <a:off x="6609724" y="3577986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54" name="Auf der gleichen Seite des Rechtecks liegende Ecken abrunden 53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56" name="Gruppieren 55"/>
          <p:cNvGrpSpPr/>
          <p:nvPr/>
        </p:nvGrpSpPr>
        <p:grpSpPr>
          <a:xfrm>
            <a:off x="6609724" y="3809444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57" name="Auf der gleichen Seite des Rechtecks liegende Ecken abrunden 56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58" name="Ellipse 57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6936998" y="3577986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60" name="Auf der gleichen Seite des Rechtecks liegende Ecken abrunden 59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61" name="Ellipse 60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62" name="Gruppieren 61"/>
          <p:cNvGrpSpPr/>
          <p:nvPr/>
        </p:nvGrpSpPr>
        <p:grpSpPr>
          <a:xfrm>
            <a:off x="6936998" y="3809444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63" name="Auf der gleichen Seite des Rechtecks liegende Ecken abrunden 62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64" name="Ellipse 63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65" name="Gruppieren 64"/>
          <p:cNvGrpSpPr/>
          <p:nvPr/>
        </p:nvGrpSpPr>
        <p:grpSpPr>
          <a:xfrm>
            <a:off x="7264271" y="3577986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66" name="Auf der gleichen Seite des Rechtecks liegende Ecken abrunden 65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67" name="Ellipse 66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68" name="Gruppieren 67"/>
          <p:cNvGrpSpPr/>
          <p:nvPr/>
        </p:nvGrpSpPr>
        <p:grpSpPr>
          <a:xfrm>
            <a:off x="7264271" y="3809444"/>
            <a:ext cx="162000" cy="194400"/>
            <a:chOff x="4457700" y="3379456"/>
            <a:chExt cx="180000" cy="216000"/>
          </a:xfrm>
          <a:solidFill>
            <a:srgbClr val="0033A0"/>
          </a:solidFill>
        </p:grpSpPr>
        <p:sp>
          <p:nvSpPr>
            <p:cNvPr id="69" name="Auf der gleichen Seite des Rechtecks liegende Ecken abrunden 68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70" name="Ellipse 69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9525">
              <a:solidFill>
                <a:srgbClr val="F6814A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sp>
        <p:nvSpPr>
          <p:cNvPr id="72" name="Flussdiagramm: Dokument 71"/>
          <p:cNvSpPr/>
          <p:nvPr/>
        </p:nvSpPr>
        <p:spPr>
          <a:xfrm>
            <a:off x="1628095" y="3010384"/>
            <a:ext cx="293583" cy="221818"/>
          </a:xfrm>
          <a:prstGeom prst="flowChartDocumen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73" name="Flussdiagramm: Dokument 72"/>
          <p:cNvSpPr/>
          <p:nvPr/>
        </p:nvSpPr>
        <p:spPr>
          <a:xfrm>
            <a:off x="1961083" y="3010384"/>
            <a:ext cx="293583" cy="221818"/>
          </a:xfrm>
          <a:prstGeom prst="flowChartDocumen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74" name="Flussdiagramm: Dokument 73"/>
          <p:cNvSpPr/>
          <p:nvPr/>
        </p:nvSpPr>
        <p:spPr>
          <a:xfrm>
            <a:off x="2299787" y="3009629"/>
            <a:ext cx="293583" cy="221818"/>
          </a:xfrm>
          <a:prstGeom prst="flowChartDocumen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75" name="Flussdiagramm: Dokument 74"/>
          <p:cNvSpPr/>
          <p:nvPr/>
        </p:nvSpPr>
        <p:spPr>
          <a:xfrm>
            <a:off x="2632775" y="3009629"/>
            <a:ext cx="293583" cy="221818"/>
          </a:xfrm>
          <a:prstGeom prst="flowChartDocumen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grpSp>
        <p:nvGrpSpPr>
          <p:cNvPr id="80" name="Gruppieren 79"/>
          <p:cNvGrpSpPr/>
          <p:nvPr/>
        </p:nvGrpSpPr>
        <p:grpSpPr>
          <a:xfrm>
            <a:off x="1705316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81" name="Auf der gleichen Seite des Rechtecks liegende Ecken abrunden 80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82" name="Ellipse 81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83" name="Gruppieren 82"/>
          <p:cNvGrpSpPr/>
          <p:nvPr/>
        </p:nvGrpSpPr>
        <p:grpSpPr>
          <a:xfrm>
            <a:off x="1705316" y="3809444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84" name="Auf der gleichen Seite des Rechtecks liegende Ecken abrunden 83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86" name="Gruppieren 85"/>
          <p:cNvGrpSpPr/>
          <p:nvPr/>
        </p:nvGrpSpPr>
        <p:grpSpPr>
          <a:xfrm>
            <a:off x="2032589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87" name="Auf der gleichen Seite des Rechtecks liegende Ecken abrunden 86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89" name="Gruppieren 88"/>
          <p:cNvGrpSpPr/>
          <p:nvPr/>
        </p:nvGrpSpPr>
        <p:grpSpPr>
          <a:xfrm>
            <a:off x="2032589" y="3809444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90" name="Auf der gleichen Seite des Rechtecks liegende Ecken abrunden 89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91" name="Ellipse 90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92" name="Gruppieren 91"/>
          <p:cNvGrpSpPr/>
          <p:nvPr/>
        </p:nvGrpSpPr>
        <p:grpSpPr>
          <a:xfrm>
            <a:off x="2359862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93" name="Auf der gleichen Seite des Rechtecks liegende Ecken abrunden 92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94" name="Ellipse 93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95" name="Gruppieren 94"/>
          <p:cNvGrpSpPr/>
          <p:nvPr/>
        </p:nvGrpSpPr>
        <p:grpSpPr>
          <a:xfrm>
            <a:off x="2359862" y="3809444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96" name="Auf der gleichen Seite des Rechtecks liegende Ecken abrunden 95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97" name="Ellipse 96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98" name="Gruppieren 97"/>
          <p:cNvGrpSpPr/>
          <p:nvPr/>
        </p:nvGrpSpPr>
        <p:grpSpPr>
          <a:xfrm>
            <a:off x="2687135" y="3577986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99" name="Auf der gleichen Seite des Rechtecks liegende Ecken abrunden 98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00" name="Ellipse 99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01" name="Gruppieren 100"/>
          <p:cNvGrpSpPr/>
          <p:nvPr/>
        </p:nvGrpSpPr>
        <p:grpSpPr>
          <a:xfrm>
            <a:off x="2687135" y="3809444"/>
            <a:ext cx="162000" cy="19440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102" name="Auf der gleichen Seite des Rechtecks liegende Ecken abrunden 101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03" name="Ellipse 102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sp>
        <p:nvSpPr>
          <p:cNvPr id="105" name="Flussdiagramm: Dokument 104"/>
          <p:cNvSpPr/>
          <p:nvPr/>
        </p:nvSpPr>
        <p:spPr>
          <a:xfrm>
            <a:off x="3903565" y="3661419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06" name="Flussdiagramm: Dokument 105"/>
          <p:cNvSpPr/>
          <p:nvPr/>
        </p:nvSpPr>
        <p:spPr>
          <a:xfrm>
            <a:off x="4230838" y="3661419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07" name="Flussdiagramm: Dokument 106"/>
          <p:cNvSpPr/>
          <p:nvPr/>
        </p:nvSpPr>
        <p:spPr>
          <a:xfrm>
            <a:off x="4558112" y="3660663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08" name="Flussdiagramm: Dokument 107"/>
          <p:cNvSpPr/>
          <p:nvPr/>
        </p:nvSpPr>
        <p:spPr>
          <a:xfrm>
            <a:off x="4885385" y="3660663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grpSp>
        <p:nvGrpSpPr>
          <p:cNvPr id="113" name="Gruppieren 112"/>
          <p:cNvGrpSpPr/>
          <p:nvPr/>
        </p:nvGrpSpPr>
        <p:grpSpPr>
          <a:xfrm>
            <a:off x="3969356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14" name="Auf der gleichen Seite des Rechtecks liegende Ecken abrunden 113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15" name="Ellipse 114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16" name="Gruppieren 115"/>
          <p:cNvGrpSpPr/>
          <p:nvPr/>
        </p:nvGrpSpPr>
        <p:grpSpPr>
          <a:xfrm>
            <a:off x="3969356" y="4460478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17" name="Auf der gleichen Seite des Rechtecks liegende Ecken abrunden 116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18" name="Ellipse 117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19" name="Gruppieren 118"/>
          <p:cNvGrpSpPr/>
          <p:nvPr/>
        </p:nvGrpSpPr>
        <p:grpSpPr>
          <a:xfrm>
            <a:off x="4296629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20" name="Auf der gleichen Seite des Rechtecks liegende Ecken abrunden 119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21" name="Ellipse 120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22" name="Gruppieren 121"/>
          <p:cNvGrpSpPr/>
          <p:nvPr/>
        </p:nvGrpSpPr>
        <p:grpSpPr>
          <a:xfrm>
            <a:off x="4296629" y="4460478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23" name="Auf der gleichen Seite des Rechtecks liegende Ecken abrunden 122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24" name="Ellipse 123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25" name="Gruppieren 124"/>
          <p:cNvGrpSpPr/>
          <p:nvPr/>
        </p:nvGrpSpPr>
        <p:grpSpPr>
          <a:xfrm>
            <a:off x="4623902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26" name="Auf der gleichen Seite des Rechtecks liegende Ecken abrunden 125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27" name="Ellipse 126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28" name="Gruppieren 127"/>
          <p:cNvGrpSpPr/>
          <p:nvPr/>
        </p:nvGrpSpPr>
        <p:grpSpPr>
          <a:xfrm>
            <a:off x="4623902" y="4460478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29" name="Auf der gleichen Seite des Rechtecks liegende Ecken abrunden 128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30" name="Ellipse 129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31" name="Gruppieren 130"/>
          <p:cNvGrpSpPr/>
          <p:nvPr/>
        </p:nvGrpSpPr>
        <p:grpSpPr>
          <a:xfrm>
            <a:off x="4951175" y="4229021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32" name="Auf der gleichen Seite des Rechtecks liegende Ecken abrunden 131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33" name="Ellipse 132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134" name="Gruppieren 133"/>
          <p:cNvGrpSpPr/>
          <p:nvPr/>
        </p:nvGrpSpPr>
        <p:grpSpPr>
          <a:xfrm>
            <a:off x="4951175" y="4460478"/>
            <a:ext cx="162000" cy="194400"/>
            <a:chOff x="4457700" y="3379456"/>
            <a:chExt cx="180000" cy="216000"/>
          </a:xfrm>
          <a:solidFill>
            <a:srgbClr val="012970"/>
          </a:solidFill>
        </p:grpSpPr>
        <p:sp>
          <p:nvSpPr>
            <p:cNvPr id="135" name="Auf der gleichen Seite des Rechtecks liegende Ecken abrunden 134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36" name="Ellipse 135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2700">
              <a:solidFill>
                <a:srgbClr val="00ADA9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sp>
        <p:nvSpPr>
          <p:cNvPr id="178" name="Flussdiagramm: Dokument 177"/>
          <p:cNvSpPr/>
          <p:nvPr/>
        </p:nvSpPr>
        <p:spPr>
          <a:xfrm>
            <a:off x="3934298" y="1601978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81" name="Flussdiagramm: Dokument 180"/>
          <p:cNvSpPr/>
          <p:nvPr/>
        </p:nvSpPr>
        <p:spPr>
          <a:xfrm>
            <a:off x="4588846" y="1602356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80" name="Flussdiagramm: Dokument 179"/>
          <p:cNvSpPr/>
          <p:nvPr/>
        </p:nvSpPr>
        <p:spPr>
          <a:xfrm>
            <a:off x="3934298" y="1602356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7" name="Flussdiagramm: Dokument 6"/>
          <p:cNvSpPr/>
          <p:nvPr/>
        </p:nvSpPr>
        <p:spPr>
          <a:xfrm>
            <a:off x="3934299" y="1602733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79" name="Flussdiagramm: Dokument 178"/>
          <p:cNvSpPr/>
          <p:nvPr/>
        </p:nvSpPr>
        <p:spPr>
          <a:xfrm>
            <a:off x="4261572" y="1602733"/>
            <a:ext cx="293583" cy="221818"/>
          </a:xfrm>
          <a:prstGeom prst="flowChartDocument">
            <a:avLst/>
          </a:prstGeom>
          <a:solidFill>
            <a:srgbClr val="A1B000"/>
          </a:solidFill>
          <a:ln>
            <a:solidFill>
              <a:srgbClr val="CFD4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94" name="Flussdiagramm: Dokument 193"/>
          <p:cNvSpPr/>
          <p:nvPr/>
        </p:nvSpPr>
        <p:spPr>
          <a:xfrm>
            <a:off x="1625893" y="3009629"/>
            <a:ext cx="293583" cy="221818"/>
          </a:xfrm>
          <a:prstGeom prst="flowChartDocumen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95" name="Flussdiagramm: Dokument 194"/>
          <p:cNvSpPr/>
          <p:nvPr/>
        </p:nvSpPr>
        <p:spPr>
          <a:xfrm>
            <a:off x="1964596" y="3009629"/>
            <a:ext cx="293583" cy="221818"/>
          </a:xfrm>
          <a:prstGeom prst="flowChartDocumen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96" name="Flussdiagramm: Dokument 195"/>
          <p:cNvSpPr/>
          <p:nvPr/>
        </p:nvSpPr>
        <p:spPr>
          <a:xfrm>
            <a:off x="2625344" y="3009629"/>
            <a:ext cx="293583" cy="221818"/>
          </a:xfrm>
          <a:prstGeom prst="flowChartDocumen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97" name="Flussdiagramm: Dokument 196"/>
          <p:cNvSpPr/>
          <p:nvPr/>
        </p:nvSpPr>
        <p:spPr>
          <a:xfrm>
            <a:off x="2621344" y="3009629"/>
            <a:ext cx="293583" cy="221818"/>
          </a:xfrm>
          <a:prstGeom prst="flowChartDocumen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198" name="Flussdiagramm: Dokument 197"/>
          <p:cNvSpPr/>
          <p:nvPr/>
        </p:nvSpPr>
        <p:spPr>
          <a:xfrm>
            <a:off x="3898220" y="3661792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201" name="Flussdiagramm: Dokument 200"/>
          <p:cNvSpPr/>
          <p:nvPr/>
        </p:nvSpPr>
        <p:spPr>
          <a:xfrm>
            <a:off x="3900893" y="3661539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202" name="Flussdiagramm: Dokument 201"/>
          <p:cNvSpPr/>
          <p:nvPr/>
        </p:nvSpPr>
        <p:spPr>
          <a:xfrm>
            <a:off x="3894632" y="3664217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203" name="Flussdiagramm: Dokument 202"/>
          <p:cNvSpPr/>
          <p:nvPr/>
        </p:nvSpPr>
        <p:spPr>
          <a:xfrm>
            <a:off x="6546572" y="3010839"/>
            <a:ext cx="293583" cy="221818"/>
          </a:xfrm>
          <a:prstGeom prst="flowChartDocument">
            <a:avLst/>
          </a:prstGeom>
          <a:solidFill>
            <a:srgbClr val="0033A0"/>
          </a:solidFill>
          <a:ln w="19050">
            <a:solidFill>
              <a:srgbClr val="FF8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204" name="Flussdiagramm: Dokument 203"/>
          <p:cNvSpPr/>
          <p:nvPr/>
        </p:nvSpPr>
        <p:spPr>
          <a:xfrm>
            <a:off x="7201730" y="3004150"/>
            <a:ext cx="293583" cy="221818"/>
          </a:xfrm>
          <a:prstGeom prst="flowChartDocument">
            <a:avLst/>
          </a:prstGeom>
          <a:solidFill>
            <a:srgbClr val="0033A0"/>
          </a:solidFill>
          <a:ln w="19050">
            <a:solidFill>
              <a:srgbClr val="FF8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205" name="Flussdiagramm: Dokument 204"/>
          <p:cNvSpPr/>
          <p:nvPr/>
        </p:nvSpPr>
        <p:spPr>
          <a:xfrm>
            <a:off x="7197730" y="3005219"/>
            <a:ext cx="293583" cy="221818"/>
          </a:xfrm>
          <a:prstGeom prst="flowChartDocument">
            <a:avLst/>
          </a:prstGeom>
          <a:solidFill>
            <a:srgbClr val="0033A0"/>
          </a:solidFill>
          <a:ln w="19050">
            <a:solidFill>
              <a:srgbClr val="FF8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206" name="Flussdiagramm: Dokument 205"/>
          <p:cNvSpPr/>
          <p:nvPr/>
        </p:nvSpPr>
        <p:spPr>
          <a:xfrm>
            <a:off x="4882428" y="3648791"/>
            <a:ext cx="293583" cy="221818"/>
          </a:xfrm>
          <a:prstGeom prst="flowChartDocument">
            <a:avLst/>
          </a:prstGeom>
          <a:solidFill>
            <a:srgbClr val="012970"/>
          </a:solidFill>
          <a:ln w="19050">
            <a:solidFill>
              <a:srgbClr val="00A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207" name="Flussdiagramm: Dokument 206"/>
          <p:cNvSpPr/>
          <p:nvPr/>
        </p:nvSpPr>
        <p:spPr>
          <a:xfrm>
            <a:off x="6543018" y="3012349"/>
            <a:ext cx="293583" cy="221818"/>
          </a:xfrm>
          <a:prstGeom prst="flowChartDocument">
            <a:avLst/>
          </a:prstGeom>
          <a:solidFill>
            <a:srgbClr val="0033A0"/>
          </a:solidFill>
          <a:ln w="19050">
            <a:solidFill>
              <a:srgbClr val="FF8B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20">
              <a:latin typeface="+mj-lt"/>
            </a:endParaRPr>
          </a:p>
        </p:txBody>
      </p:sp>
      <p:sp>
        <p:nvSpPr>
          <p:cNvPr id="208" name="Textfeld 207"/>
          <p:cNvSpPr txBox="1"/>
          <p:nvPr/>
        </p:nvSpPr>
        <p:spPr>
          <a:xfrm>
            <a:off x="1586069" y="2401924"/>
            <a:ext cx="1369286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20" dirty="0"/>
              <a:t>Partner</a:t>
            </a:r>
          </a:p>
          <a:p>
            <a:pPr algn="ctr"/>
            <a:r>
              <a:rPr lang="de-DE" sz="1620" dirty="0"/>
              <a:t>Hochschule</a:t>
            </a:r>
          </a:p>
        </p:txBody>
      </p:sp>
      <p:sp>
        <p:nvSpPr>
          <p:cNvPr id="209" name="Textfeld 208"/>
          <p:cNvSpPr txBox="1"/>
          <p:nvPr/>
        </p:nvSpPr>
        <p:spPr>
          <a:xfrm>
            <a:off x="6177962" y="2424595"/>
            <a:ext cx="1369286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20" dirty="0"/>
              <a:t>Partner</a:t>
            </a:r>
          </a:p>
          <a:p>
            <a:pPr algn="ctr"/>
            <a:r>
              <a:rPr lang="de-DE" sz="1620" dirty="0"/>
              <a:t>Hochschule</a:t>
            </a:r>
          </a:p>
        </p:txBody>
      </p:sp>
      <p:sp>
        <p:nvSpPr>
          <p:cNvPr id="210" name="Textfeld 209"/>
          <p:cNvSpPr txBox="1"/>
          <p:nvPr/>
        </p:nvSpPr>
        <p:spPr>
          <a:xfrm>
            <a:off x="3866660" y="3079215"/>
            <a:ext cx="1369286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20" dirty="0"/>
              <a:t>Partner</a:t>
            </a:r>
          </a:p>
          <a:p>
            <a:pPr algn="ctr"/>
            <a:r>
              <a:rPr lang="de-DE" sz="1620" dirty="0"/>
              <a:t>Hochschule</a:t>
            </a:r>
          </a:p>
        </p:txBody>
      </p:sp>
      <p:sp>
        <p:nvSpPr>
          <p:cNvPr id="137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 txBox="1">
            <a:spLocks/>
          </p:cNvSpPr>
          <p:nvPr/>
        </p:nvSpPr>
        <p:spPr>
          <a:xfrm>
            <a:off x="611188" y="331200"/>
            <a:ext cx="8189912" cy="796560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009BB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Umsetzungsvarianten</a:t>
            </a:r>
            <a:endParaRPr lang="en-US" b="1" dirty="0" smtClean="0">
              <a:solidFill>
                <a:srgbClr val="E122A7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r>
              <a:rPr lang="en-US" sz="2150" b="1" dirty="0" err="1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Kursinhalte</a:t>
            </a:r>
            <a:r>
              <a:rPr lang="en-US" sz="2150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150" b="1" dirty="0" err="1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manuell</a:t>
            </a:r>
            <a:r>
              <a:rPr lang="en-US" sz="2150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150" b="1" dirty="0" err="1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spieglen</a:t>
            </a:r>
            <a:endParaRPr lang="de-DE" sz="2150" b="1" dirty="0">
              <a:solidFill>
                <a:srgbClr val="E122A7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24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222E-6 L -0.25243 0.2952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22" y="1475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2" dur="indefinite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222E-6 L -0.00469 0.406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2033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7" dur="indefinite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22222E-6 L 0.21355 0.2913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77" y="1455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2" dur="indefinite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22222E-6 L -0.03958 0.4038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2019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27" dur="indefinite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11111E-6 L 0.32101 0.16028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42" y="80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2" dur="indefinite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11111E-6 L 0.21528 -0.2011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64" y="-1005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37" dur="indefinite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111E-6 L 0.42813 0.04389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06" y="219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2" dur="indefinite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18004 -0.2005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93" y="-1002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47" dur="indefinite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1022E-16 L 0.32535 -0.0705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67" y="-352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2" dur="indefinite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022E-16 L 0.07518 -0.3166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" y="-1583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57" dur="indefinite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44444E-6 L -0.21111 -0.06639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56" y="-333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2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11111E-6 L -0.1816 0.1580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80" y="788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7" dur="indefinite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L -0.42812 0.04722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06" y="236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2" dur="indefinite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L -0.25018 -0.2005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17" y="-10028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7" dur="indefinite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-0.53577 0.04916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88" y="244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82" dur="indefinite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83 L 0.25313 -0.06834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39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178" grpId="0" animBg="1"/>
      <p:bldP spid="178" grpId="1" animBg="1"/>
      <p:bldP spid="181" grpId="0" animBg="1"/>
      <p:bldP spid="181" grpId="1" animBg="1"/>
      <p:bldP spid="180" grpId="0" animBg="1"/>
      <p:bldP spid="180" grpId="1" animBg="1"/>
      <p:bldP spid="179" grpId="0" animBg="1"/>
      <p:bldP spid="179" grpId="1" animBg="1"/>
      <p:bldP spid="194" grpId="0" animBg="1"/>
      <p:bldP spid="194" grpId="1" animBg="1"/>
      <p:bldP spid="195" grpId="0" animBg="1"/>
      <p:bldP spid="195" grpId="1" animBg="1"/>
      <p:bldP spid="196" grpId="0" animBg="1"/>
      <p:bldP spid="196" grpId="1" animBg="1"/>
      <p:bldP spid="197" grpId="0" animBg="1"/>
      <p:bldP spid="197" grpId="1" animBg="1"/>
      <p:bldP spid="198" grpId="0" animBg="1"/>
      <p:bldP spid="198" grpId="1" animBg="1"/>
      <p:bldP spid="201" grpId="0" animBg="1"/>
      <p:bldP spid="201" grpId="1" animBg="1"/>
      <p:bldP spid="202" grpId="0" animBg="1"/>
      <p:bldP spid="202" grpId="1" animBg="1"/>
      <p:bldP spid="203" grpId="0" animBg="1"/>
      <p:bldP spid="203" grpId="1" animBg="1"/>
      <p:bldP spid="204" grpId="0" animBg="1"/>
      <p:bldP spid="204" grpId="1" animBg="1"/>
      <p:bldP spid="205" grpId="0" animBg="1"/>
      <p:bldP spid="205" grpId="1" animBg="1"/>
      <p:bldP spid="206" grpId="0" animBg="1"/>
      <p:bldP spid="20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68902AA-510F-4995-AE49-774A831A3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950" y="331200"/>
            <a:ext cx="7886700" cy="689880"/>
          </a:xfrm>
        </p:spPr>
        <p:txBody>
          <a:bodyPr/>
          <a:lstStyle/>
          <a:p>
            <a:r>
              <a:rPr lang="en-US" b="1" dirty="0" err="1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Umsetzungsvarianten</a:t>
            </a:r>
            <a:r>
              <a:rPr lang="de-DE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de-DE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de-DE" sz="2150" b="1" dirty="0" smtClean="0">
                <a:solidFill>
                  <a:srgbClr val="E122A7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LTI/ECS </a:t>
            </a:r>
            <a:endParaRPr lang="de-DE" sz="2150" b="1" dirty="0">
              <a:solidFill>
                <a:srgbClr val="E122A7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de-DE" sz="1800" dirty="0" smtClean="0">
                <a:latin typeface="+mj-lt"/>
              </a:rPr>
              <a:t>Kurserstellung</a:t>
            </a:r>
          </a:p>
          <a:p>
            <a:pPr marL="285750" indent="-285750">
              <a:lnSpc>
                <a:spcPct val="150000"/>
              </a:lnSpc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de-DE" sz="1800" dirty="0" smtClean="0">
                <a:latin typeface="+mj-lt"/>
              </a:rPr>
              <a:t>Freigabe des Kurses</a:t>
            </a:r>
          </a:p>
          <a:p>
            <a:pPr marL="285750" indent="-285750">
              <a:lnSpc>
                <a:spcPct val="150000"/>
              </a:lnSpc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de-DE" sz="1800" dirty="0" smtClean="0">
                <a:latin typeface="+mj-lt"/>
              </a:rPr>
              <a:t>Verlinkung im fremden System</a:t>
            </a:r>
          </a:p>
          <a:p>
            <a:pPr marL="285750" indent="-285750">
              <a:lnSpc>
                <a:spcPct val="100000"/>
              </a:lnSpc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de-DE" sz="1800" dirty="0" smtClean="0">
                <a:latin typeface="+mj-lt"/>
              </a:rPr>
              <a:t>Studierende und Lehrende können auf ILIAS zugreifen</a:t>
            </a:r>
          </a:p>
          <a:p>
            <a:pPr marL="742950" lvl="1" indent="-285750">
              <a:lnSpc>
                <a:spcPct val="150000"/>
              </a:lnSpc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de-DE" sz="1400" b="0" dirty="0" smtClean="0">
                <a:latin typeface="+mj-lt"/>
              </a:rPr>
              <a:t>Login nur via LTI/ECS</a:t>
            </a:r>
          </a:p>
          <a:p>
            <a:pPr marL="742950" lvl="1" indent="-285750">
              <a:lnSpc>
                <a:spcPct val="150000"/>
              </a:lnSpc>
              <a:buClr>
                <a:srgbClr val="E122A7"/>
              </a:buClr>
              <a:buFont typeface="Wingdings" panose="05000000000000000000" pitchFamily="2" charset="2"/>
              <a:buChar char="§"/>
            </a:pPr>
            <a:r>
              <a:rPr lang="de-DE" sz="1400" b="0" dirty="0" smtClean="0">
                <a:latin typeface="+mj-lt"/>
              </a:rPr>
              <a:t>Automatische Bereitstellung der Accounts mit geprüften Daten</a:t>
            </a:r>
            <a:endParaRPr lang="de-DE" sz="1400" b="0" dirty="0">
              <a:latin typeface="+mj-lt"/>
            </a:endParaRPr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381" y="1164001"/>
            <a:ext cx="405000" cy="405000"/>
          </a:xfrm>
          <a:prstGeom prst="rect">
            <a:avLst/>
          </a:prstGeom>
        </p:spPr>
      </p:pic>
      <p:grpSp>
        <p:nvGrpSpPr>
          <p:cNvPr id="53" name="Gruppieren 52"/>
          <p:cNvGrpSpPr/>
          <p:nvPr/>
        </p:nvGrpSpPr>
        <p:grpSpPr>
          <a:xfrm>
            <a:off x="5462345" y="676140"/>
            <a:ext cx="293072" cy="35814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54" name="Auf der gleichen Seite des Rechtecks liegende Ecken abrunden 53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grpSp>
        <p:nvGrpSpPr>
          <p:cNvPr id="87" name="Gruppieren 86"/>
          <p:cNvGrpSpPr/>
          <p:nvPr/>
        </p:nvGrpSpPr>
        <p:grpSpPr>
          <a:xfrm>
            <a:off x="6187849" y="728481"/>
            <a:ext cx="1400867" cy="976396"/>
            <a:chOff x="6258159" y="661806"/>
            <a:chExt cx="1400867" cy="976396"/>
          </a:xfrm>
        </p:grpSpPr>
        <p:pic>
          <p:nvPicPr>
            <p:cNvPr id="79" name="Grafik 7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8159" y="661806"/>
              <a:ext cx="1400867" cy="840520"/>
            </a:xfrm>
            <a:prstGeom prst="rect">
              <a:avLst/>
            </a:prstGeom>
          </p:spPr>
        </p:pic>
        <p:pic>
          <p:nvPicPr>
            <p:cNvPr id="76" name="Grafik 7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03114" y="1204968"/>
              <a:ext cx="433234" cy="433234"/>
            </a:xfrm>
            <a:prstGeom prst="rect">
              <a:avLst/>
            </a:prstGeom>
          </p:spPr>
        </p:pic>
      </p:grpSp>
      <p:grpSp>
        <p:nvGrpSpPr>
          <p:cNvPr id="86" name="Gruppieren 85"/>
          <p:cNvGrpSpPr/>
          <p:nvPr/>
        </p:nvGrpSpPr>
        <p:grpSpPr>
          <a:xfrm>
            <a:off x="7569857" y="3886489"/>
            <a:ext cx="943608" cy="923221"/>
            <a:chOff x="6738278" y="3879715"/>
            <a:chExt cx="943608" cy="923221"/>
          </a:xfrm>
        </p:grpSpPr>
        <p:pic>
          <p:nvPicPr>
            <p:cNvPr id="81" name="Picture 2" descr="http://www.zssu.ge/zssu2/sites/default/files/styles/medium/public/page/images/logo_0.png?itok=uDaMTl3Q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8278" y="3879715"/>
              <a:ext cx="695128" cy="695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Grafik 77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50" t="13642" r="23349" b="32968"/>
            <a:stretch/>
          </p:blipFill>
          <p:spPr>
            <a:xfrm>
              <a:off x="7140796" y="4260950"/>
              <a:ext cx="541090" cy="541986"/>
            </a:xfrm>
            <a:prstGeom prst="rect">
              <a:avLst/>
            </a:prstGeom>
          </p:spPr>
        </p:pic>
      </p:grpSp>
      <p:grpSp>
        <p:nvGrpSpPr>
          <p:cNvPr id="84" name="Gruppieren 83"/>
          <p:cNvGrpSpPr/>
          <p:nvPr/>
        </p:nvGrpSpPr>
        <p:grpSpPr>
          <a:xfrm>
            <a:off x="5153757" y="3886489"/>
            <a:ext cx="973696" cy="929995"/>
            <a:chOff x="4998577" y="3805180"/>
            <a:chExt cx="973696" cy="929995"/>
          </a:xfrm>
        </p:grpSpPr>
        <p:pic>
          <p:nvPicPr>
            <p:cNvPr id="80" name="Grafik 79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790"/>
            <a:stretch/>
          </p:blipFill>
          <p:spPr>
            <a:xfrm>
              <a:off x="4998577" y="3805180"/>
              <a:ext cx="672644" cy="762873"/>
            </a:xfrm>
            <a:prstGeom prst="rect">
              <a:avLst/>
            </a:prstGeom>
          </p:spPr>
        </p:pic>
        <p:pic>
          <p:nvPicPr>
            <p:cNvPr id="82" name="Grafik 81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50" t="13642" r="23349" b="32968"/>
            <a:stretch/>
          </p:blipFill>
          <p:spPr>
            <a:xfrm>
              <a:off x="5421813" y="4183804"/>
              <a:ext cx="550460" cy="551371"/>
            </a:xfrm>
            <a:prstGeom prst="rect">
              <a:avLst/>
            </a:prstGeom>
          </p:spPr>
        </p:pic>
      </p:grpSp>
      <p:cxnSp>
        <p:nvCxnSpPr>
          <p:cNvPr id="89" name="Gerade Verbindung mit Pfeil 88"/>
          <p:cNvCxnSpPr>
            <a:stCxn id="54" idx="1"/>
            <a:endCxn id="37" idx="0"/>
          </p:cNvCxnSpPr>
          <p:nvPr/>
        </p:nvCxnSpPr>
        <p:spPr>
          <a:xfrm>
            <a:off x="5608881" y="1034280"/>
            <a:ext cx="0" cy="1297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Gerader Verbinder 90"/>
          <p:cNvCxnSpPr>
            <a:stCxn id="37" idx="3"/>
          </p:cNvCxnSpPr>
          <p:nvPr/>
        </p:nvCxnSpPr>
        <p:spPr>
          <a:xfrm>
            <a:off x="5811381" y="1366501"/>
            <a:ext cx="52083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6" name="Gruppieren 55"/>
          <p:cNvGrpSpPr/>
          <p:nvPr/>
        </p:nvGrpSpPr>
        <p:grpSpPr>
          <a:xfrm>
            <a:off x="6752184" y="1667449"/>
            <a:ext cx="405000" cy="405000"/>
            <a:chOff x="1998158" y="2107770"/>
            <a:chExt cx="450000" cy="450000"/>
          </a:xfrm>
        </p:grpSpPr>
        <p:pic>
          <p:nvPicPr>
            <p:cNvPr id="57" name="Grafik 56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8158" y="2107770"/>
              <a:ext cx="450000" cy="450000"/>
            </a:xfrm>
            <a:prstGeom prst="rect">
              <a:avLst/>
            </a:prstGeom>
          </p:spPr>
        </p:pic>
        <p:pic>
          <p:nvPicPr>
            <p:cNvPr id="58" name="Grafik 5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4833" y="2284620"/>
              <a:ext cx="216650" cy="216000"/>
            </a:xfrm>
            <a:prstGeom prst="rect">
              <a:avLst/>
            </a:prstGeom>
            <a:ln>
              <a:noFill/>
            </a:ln>
            <a:effectLst/>
          </p:spPr>
        </p:pic>
      </p:grpSp>
      <p:grpSp>
        <p:nvGrpSpPr>
          <p:cNvPr id="92" name="Gruppieren 91"/>
          <p:cNvGrpSpPr/>
          <p:nvPr/>
        </p:nvGrpSpPr>
        <p:grpSpPr>
          <a:xfrm>
            <a:off x="6744421" y="2522399"/>
            <a:ext cx="405000" cy="405000"/>
            <a:chOff x="1998158" y="2107770"/>
            <a:chExt cx="450000" cy="450000"/>
          </a:xfrm>
        </p:grpSpPr>
        <p:pic>
          <p:nvPicPr>
            <p:cNvPr id="93" name="Grafik 92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8158" y="2107770"/>
              <a:ext cx="450000" cy="450000"/>
            </a:xfrm>
            <a:prstGeom prst="rect">
              <a:avLst/>
            </a:prstGeom>
          </p:spPr>
        </p:pic>
        <p:pic>
          <p:nvPicPr>
            <p:cNvPr id="94" name="Grafik 9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4833" y="2284620"/>
              <a:ext cx="216650" cy="216000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5" name="Rechteck 4"/>
          <p:cNvSpPr/>
          <p:nvPr/>
        </p:nvSpPr>
        <p:spPr>
          <a:xfrm>
            <a:off x="6506105" y="2519246"/>
            <a:ext cx="897160" cy="557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+mj-lt"/>
            </a:endParaRPr>
          </a:p>
        </p:txBody>
      </p:sp>
      <p:grpSp>
        <p:nvGrpSpPr>
          <p:cNvPr id="38" name="Gruppieren 37"/>
          <p:cNvGrpSpPr/>
          <p:nvPr/>
        </p:nvGrpSpPr>
        <p:grpSpPr>
          <a:xfrm>
            <a:off x="6506104" y="2519246"/>
            <a:ext cx="897161" cy="538071"/>
            <a:chOff x="367259" y="1132899"/>
            <a:chExt cx="996846" cy="597857"/>
          </a:xfrm>
        </p:grpSpPr>
        <p:grpSp>
          <p:nvGrpSpPr>
            <p:cNvPr id="39" name="Gruppieren 38"/>
            <p:cNvGrpSpPr/>
            <p:nvPr/>
          </p:nvGrpSpPr>
          <p:grpSpPr>
            <a:xfrm>
              <a:off x="367259" y="1132899"/>
              <a:ext cx="996846" cy="288707"/>
              <a:chOff x="367259" y="1132899"/>
              <a:chExt cx="996846" cy="288707"/>
            </a:xfrm>
          </p:grpSpPr>
          <p:sp>
            <p:nvSpPr>
              <p:cNvPr id="47" name="Abgerundetes Rechteck 46"/>
              <p:cNvSpPr/>
              <p:nvPr/>
            </p:nvSpPr>
            <p:spPr>
              <a:xfrm>
                <a:off x="367259" y="1132899"/>
                <a:ext cx="996846" cy="288707"/>
              </a:xfrm>
              <a:prstGeom prst="roundRect">
                <a:avLst>
                  <a:gd name="adj" fmla="val 11784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48" name="Ellipse 47"/>
              <p:cNvSpPr/>
              <p:nvPr/>
            </p:nvSpPr>
            <p:spPr>
              <a:xfrm>
                <a:off x="412362" y="1182681"/>
                <a:ext cx="49460" cy="45719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49" name="Ellipse 48"/>
              <p:cNvSpPr/>
              <p:nvPr/>
            </p:nvSpPr>
            <p:spPr>
              <a:xfrm>
                <a:off x="487892" y="1182681"/>
                <a:ext cx="49460" cy="45719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50" name="Rechteck 49"/>
              <p:cNvSpPr/>
              <p:nvPr/>
            </p:nvSpPr>
            <p:spPr>
              <a:xfrm>
                <a:off x="919493" y="117750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51" name="Rechteck 50"/>
              <p:cNvSpPr/>
              <p:nvPr/>
            </p:nvSpPr>
            <p:spPr>
              <a:xfrm>
                <a:off x="919493" y="124263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52" name="Rechteck 51"/>
              <p:cNvSpPr/>
              <p:nvPr/>
            </p:nvSpPr>
            <p:spPr>
              <a:xfrm>
                <a:off x="919493" y="130776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</p:grpSp>
        <p:grpSp>
          <p:nvGrpSpPr>
            <p:cNvPr id="40" name="Gruppieren 39"/>
            <p:cNvGrpSpPr/>
            <p:nvPr/>
          </p:nvGrpSpPr>
          <p:grpSpPr>
            <a:xfrm>
              <a:off x="367259" y="1442049"/>
              <a:ext cx="996846" cy="288707"/>
              <a:chOff x="367259" y="1132899"/>
              <a:chExt cx="996846" cy="288707"/>
            </a:xfrm>
          </p:grpSpPr>
          <p:sp>
            <p:nvSpPr>
              <p:cNvPr id="41" name="Abgerundetes Rechteck 40"/>
              <p:cNvSpPr/>
              <p:nvPr/>
            </p:nvSpPr>
            <p:spPr>
              <a:xfrm>
                <a:off x="367259" y="1132899"/>
                <a:ext cx="996846" cy="288707"/>
              </a:xfrm>
              <a:prstGeom prst="roundRect">
                <a:avLst>
                  <a:gd name="adj" fmla="val 11784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42" name="Ellipse 41"/>
              <p:cNvSpPr/>
              <p:nvPr/>
            </p:nvSpPr>
            <p:spPr>
              <a:xfrm>
                <a:off x="412362" y="1182681"/>
                <a:ext cx="49460" cy="45719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43" name="Ellipse 42"/>
              <p:cNvSpPr/>
              <p:nvPr/>
            </p:nvSpPr>
            <p:spPr>
              <a:xfrm>
                <a:off x="487892" y="1182681"/>
                <a:ext cx="49460" cy="45719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44" name="Rechteck 43"/>
              <p:cNvSpPr/>
              <p:nvPr/>
            </p:nvSpPr>
            <p:spPr>
              <a:xfrm>
                <a:off x="919493" y="117750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45" name="Rechteck 44"/>
              <p:cNvSpPr/>
              <p:nvPr/>
            </p:nvSpPr>
            <p:spPr>
              <a:xfrm>
                <a:off x="919493" y="124263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  <p:sp>
            <p:nvSpPr>
              <p:cNvPr id="46" name="Rechteck 45"/>
              <p:cNvSpPr/>
              <p:nvPr/>
            </p:nvSpPr>
            <p:spPr>
              <a:xfrm>
                <a:off x="919493" y="1307761"/>
                <a:ext cx="389676" cy="457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sz="1620">
                  <a:latin typeface="+mj-lt"/>
                </a:endParaRPr>
              </a:p>
            </p:txBody>
          </p:sp>
        </p:grpSp>
      </p:grpSp>
      <p:pic>
        <p:nvPicPr>
          <p:cNvPr id="105" name="Grafik 104"/>
          <p:cNvPicPr>
            <a:picLocks noChangeAspect="1"/>
          </p:cNvPicPr>
          <p:nvPr/>
        </p:nvPicPr>
        <p:blipFill>
          <a:blip r:embed="rId11">
            <a:biLevel thresh="75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537" y="4135986"/>
            <a:ext cx="277419" cy="287713"/>
          </a:xfrm>
          <a:prstGeom prst="rect">
            <a:avLst/>
          </a:prstGeom>
        </p:spPr>
      </p:pic>
      <p:grpSp>
        <p:nvGrpSpPr>
          <p:cNvPr id="102" name="Gruppieren 101"/>
          <p:cNvGrpSpPr/>
          <p:nvPr/>
        </p:nvGrpSpPr>
        <p:grpSpPr>
          <a:xfrm>
            <a:off x="4834573" y="3886489"/>
            <a:ext cx="293072" cy="358140"/>
            <a:chOff x="4457700" y="3379456"/>
            <a:chExt cx="180000" cy="216000"/>
          </a:xfrm>
          <a:solidFill>
            <a:schemeClr val="bg1"/>
          </a:solidFill>
        </p:grpSpPr>
        <p:sp>
          <p:nvSpPr>
            <p:cNvPr id="103" name="Auf der gleichen Seite des Rechtecks liegende Ecken abrunden 102"/>
            <p:cNvSpPr/>
            <p:nvPr/>
          </p:nvSpPr>
          <p:spPr>
            <a:xfrm>
              <a:off x="4457700" y="3487456"/>
              <a:ext cx="180000" cy="10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  <p:sp>
          <p:nvSpPr>
            <p:cNvPr id="104" name="Ellipse 103"/>
            <p:cNvSpPr/>
            <p:nvPr/>
          </p:nvSpPr>
          <p:spPr>
            <a:xfrm>
              <a:off x="4493700" y="3379456"/>
              <a:ext cx="108000" cy="108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20">
                <a:latin typeface="+mj-lt"/>
              </a:endParaRPr>
            </a:p>
          </p:txBody>
        </p:sp>
      </p:grpSp>
      <p:cxnSp>
        <p:nvCxnSpPr>
          <p:cNvPr id="107" name="Gewinkelter Verbinder 106"/>
          <p:cNvCxnSpPr>
            <a:stCxn id="104" idx="0"/>
            <a:endCxn id="37" idx="1"/>
          </p:cNvCxnSpPr>
          <p:nvPr/>
        </p:nvCxnSpPr>
        <p:spPr>
          <a:xfrm rot="5400000" flipH="1" flipV="1">
            <a:off x="3933751" y="2413859"/>
            <a:ext cx="2519988" cy="425272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Grafik 1"/>
          <p:cNvPicPr>
            <a:picLocks noChangeAspect="1"/>
          </p:cNvPicPr>
          <p:nvPr/>
        </p:nvPicPr>
        <p:blipFill>
          <a:blip r:embed="rId1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920" y="2501306"/>
            <a:ext cx="462138" cy="4621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456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3.33333E-6 0.1594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0.00972 L 0.0592 0.1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7" y="90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15945 L -0.11372 0.3358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4" y="8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3.05556E-6 -0.13 C -3.05556E-6 -0.18806 0.04636 -0.25945 0.08455 -0.25945 L 0.16979 -0.25945 " pathEditMode="relative" rAng="0" ptsTypes="AAAA">
                                      <p:cBhvr>
                                        <p:cTn id="44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90" y="-1297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H_Titelse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sz="2600" b="1"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H_Inhaltsseit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 sz="6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FH_Inhaltsseiten">
  <a:themeElements>
    <a:clrScheme name="Benutzerdefiniert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8300"/>
      </a:accent1>
      <a:accent2>
        <a:srgbClr val="C50084"/>
      </a:accent2>
      <a:accent3>
        <a:srgbClr val="902EA5"/>
      </a:accent3>
      <a:accent4>
        <a:srgbClr val="009BBB"/>
      </a:accent4>
      <a:accent5>
        <a:srgbClr val="A2AD00"/>
      </a:accent5>
      <a:accent6>
        <a:srgbClr val="616365"/>
      </a:accent6>
      <a:hlink>
        <a:srgbClr val="FFFFFF"/>
      </a:hlink>
      <a:folHlink>
        <a:srgbClr val="954F72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 sz="6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385</Words>
  <Application>Microsoft Office PowerPoint</Application>
  <PresentationFormat>Bildschirmpräsentation (16:10)</PresentationFormat>
  <Paragraphs>138</Paragraphs>
  <Slides>15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Times New Roman</vt:lpstr>
      <vt:lpstr>Arial</vt:lpstr>
      <vt:lpstr>Wingdings</vt:lpstr>
      <vt:lpstr>Verdana</vt:lpstr>
      <vt:lpstr>FH_Titelseite</vt:lpstr>
      <vt:lpstr>FH_Inhaltsseiten</vt:lpstr>
      <vt:lpstr>1_FH_Inhaltsseiten</vt:lpstr>
      <vt:lpstr>PowerPoint-Präsentation</vt:lpstr>
      <vt:lpstr>Über das Projekt</vt:lpstr>
      <vt:lpstr>Über das Projekt</vt:lpstr>
      <vt:lpstr>PowerPoint-Präsentation</vt:lpstr>
      <vt:lpstr>Beispielkurs</vt:lpstr>
      <vt:lpstr>Kurskonzept</vt:lpstr>
      <vt:lpstr>PowerPoint-Präsentation</vt:lpstr>
      <vt:lpstr>PowerPoint-Präsentation</vt:lpstr>
      <vt:lpstr>Umsetzungsvarianten LTI/ECS </vt:lpstr>
      <vt:lpstr>PowerPoint-Präsentation</vt:lpstr>
      <vt:lpstr>PowerPoint-Präsentation</vt:lpstr>
      <vt:lpstr>Der nächste Schritt Eine hybride ECS/LTI Lösung</vt:lpstr>
      <vt:lpstr>Login Prozess – Die Nutzerperspektive</vt:lpstr>
      <vt:lpstr>Verbundene Learning Management Systeme</vt:lpstr>
      <vt:lpstr>PowerPoint-Präsentation</vt:lpstr>
    </vt:vector>
  </TitlesOfParts>
  <Company>Fachhochschule Bielefeld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Mobil</dc:title>
  <dc:creator>Vicky Großkreuz</dc:creator>
  <cp:lastModifiedBy>Daniel Kappe</cp:lastModifiedBy>
  <cp:revision>358</cp:revision>
  <cp:lastPrinted>2019-02-07T13:03:51Z</cp:lastPrinted>
  <dcterms:created xsi:type="dcterms:W3CDTF">2018-07-20T07:41:11Z</dcterms:created>
  <dcterms:modified xsi:type="dcterms:W3CDTF">2021-10-29T08:45:42Z</dcterms:modified>
</cp:coreProperties>
</file>